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  <p:sldMasterId id="2147483778" r:id="rId3"/>
    <p:sldMasterId id="2147483805" r:id="rId4"/>
  </p:sldMasterIdLst>
  <p:notesMasterIdLst>
    <p:notesMasterId r:id="rId47"/>
  </p:notesMasterIdLst>
  <p:handoutMasterIdLst>
    <p:handoutMasterId r:id="rId48"/>
  </p:handoutMasterIdLst>
  <p:sldIdLst>
    <p:sldId id="256" r:id="rId5"/>
    <p:sldId id="346" r:id="rId6"/>
    <p:sldId id="272" r:id="rId7"/>
    <p:sldId id="270" r:id="rId8"/>
    <p:sldId id="273" r:id="rId9"/>
    <p:sldId id="287" r:id="rId10"/>
    <p:sldId id="477" r:id="rId11"/>
    <p:sldId id="297" r:id="rId12"/>
    <p:sldId id="485" r:id="rId13"/>
    <p:sldId id="299" r:id="rId14"/>
    <p:sldId id="345" r:id="rId15"/>
    <p:sldId id="288" r:id="rId16"/>
    <p:sldId id="486" r:id="rId17"/>
    <p:sldId id="300" r:id="rId18"/>
    <p:sldId id="276" r:id="rId19"/>
    <p:sldId id="277" r:id="rId20"/>
    <p:sldId id="291" r:id="rId21"/>
    <p:sldId id="483" r:id="rId22"/>
    <p:sldId id="298" r:id="rId23"/>
    <p:sldId id="480" r:id="rId24"/>
    <p:sldId id="349" r:id="rId25"/>
    <p:sldId id="484" r:id="rId26"/>
    <p:sldId id="478" r:id="rId27"/>
    <p:sldId id="305" r:id="rId28"/>
    <p:sldId id="351" r:id="rId29"/>
    <p:sldId id="479" r:id="rId30"/>
    <p:sldId id="278" r:id="rId31"/>
    <p:sldId id="324" r:id="rId32"/>
    <p:sldId id="311" r:id="rId33"/>
    <p:sldId id="319" r:id="rId34"/>
    <p:sldId id="320" r:id="rId35"/>
    <p:sldId id="307" r:id="rId36"/>
    <p:sldId id="482" r:id="rId37"/>
    <p:sldId id="354" r:id="rId38"/>
    <p:sldId id="348" r:id="rId39"/>
    <p:sldId id="463" r:id="rId40"/>
    <p:sldId id="355" r:id="rId41"/>
    <p:sldId id="441" r:id="rId42"/>
    <p:sldId id="475" r:id="rId43"/>
    <p:sldId id="359" r:id="rId44"/>
    <p:sldId id="458" r:id="rId45"/>
    <p:sldId id="440" r:id="rId46"/>
  </p:sldIdLst>
  <p:sldSz cx="12192000" cy="6858000"/>
  <p:notesSz cx="6805613" cy="9944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429" autoAdjust="0"/>
  </p:normalViewPr>
  <p:slideViewPr>
    <p:cSldViewPr snapToGrid="0">
      <p:cViewPr varScale="1">
        <p:scale>
          <a:sx n="62" d="100"/>
          <a:sy n="62" d="100"/>
        </p:scale>
        <p:origin x="1459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8DCB9-9329-4FA2-A4F3-455F8A7C1DBE}" type="datetimeFigureOut">
              <a:rPr lang="de-DE" smtClean="0"/>
              <a:t>16.12.2024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A2C66-6C99-4824-9591-CDB03F228482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94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2AC95-AD3A-4531-A25A-A2867708BA49}" type="datetimeFigureOut">
              <a:rPr lang="de-DE" smtClean="0"/>
              <a:t>16.12.2024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9FC24-2BA9-4C81-8B2C-B3C7E9563450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37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12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/>
              <a:t>Pantallas de atenuación de sonido hechas de caucho reforzado con fibras</a:t>
            </a:r>
          </a:p>
          <a:p>
            <a:r>
              <a:rPr lang="es-ES" sz="1200" dirty="0"/>
              <a:t>Resistente a los rayos UV / ozono debido a la superficie de caucho virgen.</a:t>
            </a:r>
          </a:p>
          <a:p>
            <a:r>
              <a:rPr lang="es-ES" sz="1200" dirty="0"/>
              <a:t>Para sistemas de túneles,</a:t>
            </a:r>
            <a:r>
              <a:rPr lang="es-ES" sz="1200" baseline="0" dirty="0"/>
              <a:t> con sistema</a:t>
            </a:r>
            <a:r>
              <a:rPr lang="es-ES" sz="1200" dirty="0"/>
              <a:t> ignífugo clase A2</a:t>
            </a:r>
          </a:p>
          <a:p>
            <a:pPr algn="l"/>
            <a:r>
              <a:rPr lang="es-ES" sz="1800" b="0" i="0" u="none" strike="noStrike" baseline="0" dirty="0" err="1">
                <a:latin typeface="MetaPro-Light"/>
              </a:rPr>
              <a:t>Instalacion</a:t>
            </a:r>
            <a:r>
              <a:rPr lang="es-ES" sz="1800" b="0" i="0" u="none" strike="noStrike" baseline="0" dirty="0">
                <a:latin typeface="MetaPro-Light"/>
              </a:rPr>
              <a:t> sin cimentación -</a:t>
            </a:r>
            <a:r>
              <a:rPr lang="pt-BR" sz="1800" b="0" i="0" u="none" strike="noStrike" baseline="0" dirty="0">
                <a:latin typeface="MetaPro-Light"/>
              </a:rPr>
              <a:t> </a:t>
            </a:r>
            <a:r>
              <a:rPr lang="pt-BR" sz="1800" b="0" i="0" u="none" strike="noStrike" baseline="0" dirty="0" err="1">
                <a:latin typeface="MetaPro-Light"/>
              </a:rPr>
              <a:t>Tiempos</a:t>
            </a:r>
            <a:r>
              <a:rPr lang="pt-BR" sz="1800" b="0" i="0" u="none" strike="noStrike" baseline="0" dirty="0">
                <a:latin typeface="MetaPro-Light"/>
              </a:rPr>
              <a:t> de corte de via breves - </a:t>
            </a:r>
            <a:r>
              <a:rPr lang="es-ES" sz="1800" b="0" i="0" u="none" strike="noStrike" baseline="0" dirty="0" err="1">
                <a:latin typeface="MetaPro-Light"/>
              </a:rPr>
              <a:t>instalacion</a:t>
            </a:r>
            <a:r>
              <a:rPr lang="es-ES" sz="1800" b="0" i="0" u="none" strike="noStrike" baseline="0" dirty="0">
                <a:latin typeface="MetaPro-Light"/>
              </a:rPr>
              <a:t> </a:t>
            </a:r>
            <a:r>
              <a:rPr lang="es-ES" sz="1800" b="0" i="0" u="none" strike="noStrike" baseline="0" dirty="0" err="1">
                <a:latin typeface="MetaPro-Light"/>
              </a:rPr>
              <a:t>rapida</a:t>
            </a:r>
            <a:r>
              <a:rPr lang="es-ES" sz="1800" b="0" i="0" u="none" strike="noStrike" baseline="0" dirty="0">
                <a:latin typeface="MetaPro-Light"/>
              </a:rPr>
              <a:t> y sencilla</a:t>
            </a:r>
          </a:p>
          <a:p>
            <a:pPr algn="l"/>
            <a:r>
              <a:rPr lang="es-ES" sz="1800" b="0" i="0" u="none" strike="noStrike" baseline="0" dirty="0">
                <a:latin typeface="MetaPro-Light"/>
              </a:rPr>
              <a:t>- Resistente a los rayos UV y ozono -con capa EPDM</a:t>
            </a:r>
          </a:p>
          <a:p>
            <a:pPr algn="l"/>
            <a:r>
              <a:rPr lang="it-IT" sz="1800" b="0" i="0" u="none" strike="noStrike" baseline="0" dirty="0">
                <a:latin typeface="MetaPro-Light"/>
              </a:rPr>
              <a:t>- </a:t>
            </a:r>
            <a:r>
              <a:rPr lang="it-IT" sz="1800" b="0" i="0" u="none" strike="noStrike" baseline="0" dirty="0" err="1">
                <a:latin typeface="MetaPro-Light"/>
              </a:rPr>
              <a:t>Material</a:t>
            </a:r>
            <a:r>
              <a:rPr lang="it-IT" sz="1800" b="0" i="0" u="none" strike="noStrike" baseline="0" dirty="0">
                <a:latin typeface="MetaPro-Light"/>
              </a:rPr>
              <a:t> resistente a la </a:t>
            </a:r>
            <a:r>
              <a:rPr lang="it-IT" sz="1800" b="0" i="0" u="none" strike="noStrike" baseline="0" dirty="0" err="1">
                <a:latin typeface="MetaPro-Light"/>
              </a:rPr>
              <a:t>fatiga</a:t>
            </a:r>
            <a:r>
              <a:rPr lang="it-IT" sz="1800" b="0" i="0" u="none" strike="noStrike" baseline="0" dirty="0">
                <a:latin typeface="MetaPro-Light"/>
              </a:rPr>
              <a:t> </a:t>
            </a:r>
            <a:r>
              <a:rPr lang="es-ES" sz="1800" b="0" i="0" u="none" strike="noStrike" baseline="0" dirty="0">
                <a:latin typeface="MetaPro-Light"/>
              </a:rPr>
              <a:t>causado por las vibraciones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148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200" b="0" i="0" u="none" strike="noStrike" baseline="0" dirty="0" err="1">
                <a:latin typeface="MetaPro-Light"/>
              </a:rPr>
              <a:t>Instalacion</a:t>
            </a:r>
            <a:r>
              <a:rPr lang="es-ES" sz="1200" b="0" i="0" u="none" strike="noStrike" baseline="0" dirty="0">
                <a:latin typeface="MetaPro-Light"/>
              </a:rPr>
              <a:t> sin cimentación -</a:t>
            </a:r>
            <a:r>
              <a:rPr lang="pt-BR" sz="1200" b="0" i="0" u="none" strike="noStrike" baseline="0" dirty="0">
                <a:latin typeface="MetaPro-Light"/>
              </a:rPr>
              <a:t> </a:t>
            </a:r>
            <a:r>
              <a:rPr lang="pt-BR" sz="1200" b="0" i="0" u="none" strike="noStrike" baseline="0" dirty="0" err="1">
                <a:latin typeface="MetaPro-Light"/>
              </a:rPr>
              <a:t>Tiempos</a:t>
            </a:r>
            <a:r>
              <a:rPr lang="pt-BR" sz="1200" b="0" i="0" u="none" strike="noStrike" baseline="0" dirty="0">
                <a:latin typeface="MetaPro-Light"/>
              </a:rPr>
              <a:t> de corte de via breves - </a:t>
            </a:r>
            <a:r>
              <a:rPr lang="es-ES" sz="1200" b="0" i="0" u="none" strike="noStrike" baseline="0" dirty="0" err="1">
                <a:latin typeface="MetaPro-Light"/>
              </a:rPr>
              <a:t>instalacion</a:t>
            </a:r>
            <a:r>
              <a:rPr lang="es-ES" sz="1200" b="0" i="0" u="none" strike="noStrike" baseline="0" dirty="0">
                <a:latin typeface="MetaPro-Light"/>
              </a:rPr>
              <a:t> </a:t>
            </a:r>
            <a:r>
              <a:rPr lang="es-ES" sz="1200" b="0" i="0" u="none" strike="noStrike" baseline="0" dirty="0" err="1">
                <a:latin typeface="MetaPro-Light"/>
              </a:rPr>
              <a:t>rapida</a:t>
            </a:r>
            <a:r>
              <a:rPr lang="es-ES" sz="1200" b="0" i="0" u="none" strike="noStrike" baseline="0" dirty="0">
                <a:latin typeface="MetaPro-Light"/>
              </a:rPr>
              <a:t> y sencilla</a:t>
            </a:r>
          </a:p>
          <a:p>
            <a:pPr algn="l"/>
            <a:r>
              <a:rPr lang="es-ES" sz="1200" b="0" i="0" u="none" strike="noStrike" baseline="0" dirty="0">
                <a:latin typeface="MetaPro-Light"/>
              </a:rPr>
              <a:t>- Resistente a los rayos UV y ozono -con capa EPDM</a:t>
            </a:r>
          </a:p>
          <a:p>
            <a:pPr algn="l"/>
            <a:r>
              <a:rPr lang="it-IT" sz="1200" b="0" i="0" u="none" strike="noStrike" baseline="0" dirty="0">
                <a:latin typeface="MetaPro-Light"/>
              </a:rPr>
              <a:t>- </a:t>
            </a:r>
            <a:r>
              <a:rPr lang="it-IT" sz="1200" b="0" i="0" u="none" strike="noStrike" baseline="0" dirty="0" err="1">
                <a:latin typeface="MetaPro-Light"/>
              </a:rPr>
              <a:t>Material</a:t>
            </a:r>
            <a:r>
              <a:rPr lang="it-IT" sz="1200" b="0" i="0" u="none" strike="noStrike" baseline="0" dirty="0">
                <a:latin typeface="MetaPro-Light"/>
              </a:rPr>
              <a:t> resistente a la </a:t>
            </a:r>
            <a:r>
              <a:rPr lang="it-IT" sz="1200" b="0" i="0" u="none" strike="noStrike" baseline="0" dirty="0" err="1">
                <a:latin typeface="MetaPro-Light"/>
              </a:rPr>
              <a:t>fatiga</a:t>
            </a:r>
            <a:r>
              <a:rPr lang="it-IT" sz="1200" b="0" i="0" u="none" strike="noStrike" baseline="0" dirty="0">
                <a:latin typeface="MetaPro-Light"/>
              </a:rPr>
              <a:t> </a:t>
            </a:r>
            <a:r>
              <a:rPr lang="es-ES" sz="1200" b="0" i="0" u="none" strike="noStrike" baseline="0" dirty="0">
                <a:latin typeface="MetaPro-Light"/>
              </a:rPr>
              <a:t>causado por las vibraciones</a:t>
            </a:r>
          </a:p>
          <a:p>
            <a:pPr marL="285750" indent="-285750" algn="l">
              <a:buFontTx/>
              <a:buChar char="-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397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893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" sz="1800" b="0" i="0" u="none" strike="noStrike" baseline="0" dirty="0">
                <a:latin typeface="MetaPro-Light"/>
              </a:rPr>
              <a:t>Libre de impacto </a:t>
            </a:r>
            <a:r>
              <a:rPr lang="es-ES" sz="1800" b="0" i="0" u="none" strike="noStrike" baseline="0" dirty="0" err="1">
                <a:latin typeface="MetaPro-Light"/>
              </a:rPr>
              <a:t>paisajistico</a:t>
            </a:r>
            <a:r>
              <a:rPr lang="es-ES" sz="1800" b="0" i="0" u="none" strike="noStrike" baseline="0" dirty="0">
                <a:latin typeface="MetaPro-Light"/>
              </a:rPr>
              <a:t> -</a:t>
            </a:r>
          </a:p>
          <a:p>
            <a:pPr algn="l"/>
            <a:r>
              <a:rPr lang="es-ES" sz="1800" b="0" i="0" u="none" strike="noStrike" baseline="0" dirty="0">
                <a:latin typeface="MetaPro-Light"/>
              </a:rPr>
              <a:t>Se instala lo mas cerca del galibo permitido</a:t>
            </a:r>
          </a:p>
          <a:p>
            <a:pPr algn="l"/>
            <a:r>
              <a:rPr lang="es-ES" sz="1800" b="1" i="0" u="none" strike="noStrike" baseline="0" dirty="0">
                <a:latin typeface="FagoPro-Bold" panose="02010804050101020104" pitchFamily="50" charset="0"/>
              </a:rPr>
              <a:t>Velocidad permitida</a:t>
            </a:r>
          </a:p>
          <a:p>
            <a:pPr algn="l"/>
            <a:r>
              <a:rPr lang="es-ES" sz="1800" b="0" i="0" u="none" strike="noStrike" baseline="0" dirty="0">
                <a:latin typeface="MetaPro-Light"/>
              </a:rPr>
              <a:t>≤ 160 km/h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66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Tx/>
              <a:buChar char="-"/>
            </a:pPr>
            <a:r>
              <a:rPr lang="it-IT" sz="1200" b="0" i="0" u="none" strike="noStrike" baseline="0" dirty="0" err="1">
                <a:latin typeface="MetaPro-Light"/>
              </a:rPr>
              <a:t>Material</a:t>
            </a:r>
            <a:r>
              <a:rPr lang="it-IT" sz="1200" b="0" i="0" u="none" strike="noStrike" baseline="0" dirty="0">
                <a:latin typeface="MetaPro-Light"/>
              </a:rPr>
              <a:t> resistente a la </a:t>
            </a:r>
            <a:r>
              <a:rPr lang="it-IT" sz="1200" b="0" i="0" u="none" strike="noStrike" baseline="0" dirty="0" err="1">
                <a:latin typeface="MetaPro-Light"/>
              </a:rPr>
              <a:t>fatiga</a:t>
            </a:r>
            <a:r>
              <a:rPr lang="it-IT" sz="1200" b="0" i="0" u="none" strike="noStrike" baseline="0" dirty="0">
                <a:latin typeface="MetaPro-Light"/>
              </a:rPr>
              <a:t> - </a:t>
            </a:r>
            <a:r>
              <a:rPr lang="es-ES" sz="1200" b="0" i="0" u="none" strike="noStrike" baseline="0" dirty="0">
                <a:latin typeface="MetaPro-Light"/>
              </a:rPr>
              <a:t>causado por las vibraciones</a:t>
            </a:r>
          </a:p>
          <a:p>
            <a:pPr algn="l"/>
            <a:r>
              <a:rPr lang="es-ES" sz="1200" b="0" i="0" u="none" strike="noStrike" baseline="0" dirty="0">
                <a:latin typeface="MetaPro-Light"/>
              </a:rPr>
              <a:t>Este </a:t>
            </a:r>
            <a:r>
              <a:rPr lang="es-ES" sz="1200" b="0" i="0" u="none" strike="noStrike" baseline="0" dirty="0" err="1">
                <a:latin typeface="MetaPro-Light"/>
              </a:rPr>
              <a:t>mini-muro</a:t>
            </a:r>
            <a:r>
              <a:rPr lang="es-ES" sz="1200" b="0" i="0" u="none" strike="noStrike" baseline="0" dirty="0">
                <a:latin typeface="MetaPro-Light"/>
              </a:rPr>
              <a:t> supone un cambio en los productos</a:t>
            </a:r>
          </a:p>
          <a:p>
            <a:pPr algn="l"/>
            <a:r>
              <a:rPr lang="es-ES" sz="1200" b="0" i="0" u="none" strike="noStrike" baseline="0" dirty="0">
                <a:latin typeface="MetaPro-Light"/>
              </a:rPr>
              <a:t>actuales de aislamiento </a:t>
            </a:r>
            <a:r>
              <a:rPr lang="es-ES" sz="1200" b="0" i="0" u="none" strike="noStrike" baseline="0" dirty="0" err="1">
                <a:latin typeface="MetaPro-Light"/>
              </a:rPr>
              <a:t>acustico</a:t>
            </a:r>
            <a:r>
              <a:rPr lang="es-ES" sz="1200" b="0" i="0" u="none" strike="noStrike" baseline="0" dirty="0">
                <a:latin typeface="MetaPro-Light"/>
              </a:rPr>
              <a:t> debido a su bajo impacto</a:t>
            </a:r>
          </a:p>
          <a:p>
            <a:pPr algn="l"/>
            <a:r>
              <a:rPr lang="es-ES" sz="1200" b="0" i="0" u="none" strike="noStrike" baseline="0" dirty="0">
                <a:latin typeface="MetaPro-Light"/>
              </a:rPr>
              <a:t>en </a:t>
            </a:r>
            <a:r>
              <a:rPr lang="es-ES" sz="1200" b="0" i="0" u="none" strike="noStrike" baseline="0" dirty="0" err="1">
                <a:latin typeface="MetaPro-Light"/>
              </a:rPr>
              <a:t>invasion</a:t>
            </a:r>
            <a:r>
              <a:rPr lang="es-ES" sz="1200" b="0" i="0" u="none" strike="noStrike" baseline="0" dirty="0">
                <a:latin typeface="MetaPro-Light"/>
              </a:rPr>
              <a:t> </a:t>
            </a:r>
            <a:r>
              <a:rPr lang="es-ES" sz="1200" b="0" i="0" u="none" strike="noStrike" baseline="0" dirty="0" err="1">
                <a:latin typeface="MetaPro-Light"/>
              </a:rPr>
              <a:t>paisajistica</a:t>
            </a:r>
            <a:endParaRPr lang="es-ES" dirty="0"/>
          </a:p>
          <a:p>
            <a:r>
              <a:rPr lang="de-DE" dirty="0" err="1"/>
              <a:t>Instalacion</a:t>
            </a:r>
            <a:r>
              <a:rPr lang="de-DE" dirty="0"/>
              <a:t> en</a:t>
            </a:r>
            <a:r>
              <a:rPr lang="de-DE" baseline="0" dirty="0"/>
              <a:t> Ammertal, Germany </a:t>
            </a:r>
            <a:r>
              <a:rPr lang="de-DE" baseline="0" dirty="0" err="1"/>
              <a:t>autumn</a:t>
            </a:r>
            <a:r>
              <a:rPr lang="de-DE" baseline="0" dirty="0"/>
              <a:t> 2022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42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rubber</a:t>
            </a:r>
            <a:r>
              <a:rPr lang="de-DE" dirty="0"/>
              <a:t>,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aluminium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…..</a:t>
            </a:r>
          </a:p>
          <a:p>
            <a:r>
              <a:rPr lang="de-DE" dirty="0"/>
              <a:t>Rubber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rigid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typical</a:t>
            </a:r>
            <a:r>
              <a:rPr lang="de-DE" baseline="0" dirty="0"/>
              <a:t> pull and push </a:t>
            </a:r>
            <a:r>
              <a:rPr lang="de-DE" baseline="0" dirty="0" err="1"/>
              <a:t>forces</a:t>
            </a:r>
            <a:r>
              <a:rPr lang="de-DE" baseline="0" dirty="0"/>
              <a:t>, </a:t>
            </a:r>
            <a:r>
              <a:rPr lang="de-DE" baseline="0" dirty="0" err="1"/>
              <a:t>created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train</a:t>
            </a:r>
            <a:r>
              <a:rPr lang="de-DE" baseline="0" dirty="0"/>
              <a:t> and wind.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177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135 kilos per </a:t>
            </a:r>
            <a:r>
              <a:rPr lang="es-ES" dirty="0" err="1"/>
              <a:t>element</a:t>
            </a:r>
            <a:endParaRPr lang="es-ES" dirty="0"/>
          </a:p>
          <a:p>
            <a:r>
              <a:rPr lang="es-ES" dirty="0"/>
              <a:t>1,8 m</a:t>
            </a:r>
          </a:p>
          <a:p>
            <a:r>
              <a:rPr lang="es-ES" dirty="0"/>
              <a:t>16 cm Deep</a:t>
            </a:r>
          </a:p>
          <a:p>
            <a:r>
              <a:rPr lang="es-ES" dirty="0"/>
              <a:t>96 cm altura</a:t>
            </a:r>
          </a:p>
          <a:p>
            <a:pPr marL="271457" lvl="0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Solución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alternativa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a la mini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pantalla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Calibri" panose="020F0502020204030204" pitchFamily="34" charset="0"/>
              </a:rPr>
              <a:t>STRAILastic_mSW</a:t>
            </a:r>
            <a:r>
              <a:rPr lang="de-DE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límite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de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velocidad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100-120 km/h)</a:t>
            </a:r>
          </a:p>
          <a:p>
            <a:pPr marL="271457" lvl="0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Altura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73 cm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por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encima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del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carril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71457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Instalación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con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tornillos </a:t>
            </a:r>
            <a:r>
              <a:rPr lang="de-DE" dirty="0"/>
              <a:t>210 cm</a:t>
            </a:r>
          </a:p>
          <a:p>
            <a:pPr marL="271457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Hasta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15 dB de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amortiguación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endParaRPr lang="es-ES" dirty="0"/>
          </a:p>
          <a:p>
            <a:r>
              <a:rPr lang="es-ES" dirty="0"/>
              <a:t>1250mm</a:t>
            </a:r>
          </a:p>
          <a:p>
            <a:r>
              <a:rPr lang="es-ES" dirty="0"/>
              <a:t>1270 mm altura</a:t>
            </a:r>
          </a:p>
          <a:p>
            <a:r>
              <a:rPr lang="es-ES" dirty="0"/>
              <a:t>1,80m largo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698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En </a:t>
            </a:r>
            <a:r>
              <a:rPr lang="es-ES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Bispingen</a:t>
            </a:r>
            <a:r>
              <a:rPr lang="es-ES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al norte de Alemania, este año se instalaron unos 400 metros de mSW_1250 sobre tornillos de carga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219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993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94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El holding </a:t>
            </a:r>
            <a:r>
              <a:rPr lang="es-E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KRAIBURG se centra en la producción de productos y compuestos de polímeros de alta calidad, y somos líderes en elastómeros termoplásticos (TPE) a nivel mundial</a:t>
            </a:r>
          </a:p>
          <a:p>
            <a:r>
              <a:rPr lang="es-ES" dirty="0"/>
              <a:t>Fabricación de automóviles </a:t>
            </a:r>
          </a:p>
          <a:p>
            <a:r>
              <a:rPr lang="es-ES" dirty="0"/>
              <a:t>Producción industrial </a:t>
            </a:r>
          </a:p>
          <a:p>
            <a:r>
              <a:rPr lang="es-ES" dirty="0"/>
              <a:t>Producción de bienes de consumo (productos de cuidado, embalajes)</a:t>
            </a:r>
          </a:p>
          <a:p>
            <a:r>
              <a:rPr lang="es-ES" dirty="0"/>
              <a:t>Industria médica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576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FDFE-B3C6-4B95-98C5-92FD9E87181D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49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FDFE-B3C6-4B95-98C5-92FD9E87181D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034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FDFE-B3C6-4B95-98C5-92FD9E87181D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341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HPA - Hamburg Port Authority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 54 -190 – 1:7 </a:t>
            </a:r>
            <a:r>
              <a:rPr lang="de-DE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Fz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(K) – links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Randdaten: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22,5 Tonnen Achslast;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Geschwindigkeit: max. 40 km/h;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 Anzahl an Achsüberfahrten;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Menge: 59 Schwellen;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Feedback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FDFE-B3C6-4B95-98C5-92FD9E87181D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754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BFDFE-B3C6-4B95-98C5-92FD9E87181D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540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CARPETAS MODULARES HECHAS DE POLÍMERO RECICLADO RUEDAS EUROPEAS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52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40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20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44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Industria médica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264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006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Industria médica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9FC24-2BA9-4C81-8B2C-B3C7E956345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932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5033176"/>
            <a:ext cx="12192000" cy="886032"/>
          </a:xfrm>
          <a:prstGeom prst="rect">
            <a:avLst/>
          </a:prstGeom>
        </p:spPr>
        <p:txBody>
          <a:bodyPr anchor="b"/>
          <a:lstStyle>
            <a:lvl1pPr algn="ctr">
              <a:defRPr sz="5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KRAIBURG STRAIL – Partner der Bahn.</a:t>
            </a:r>
          </a:p>
        </p:txBody>
      </p:sp>
    </p:spTree>
    <p:extLst>
      <p:ext uri="{BB962C8B-B14F-4D97-AF65-F5344CB8AC3E}">
        <p14:creationId xmlns:p14="http://schemas.microsoft.com/office/powerpoint/2010/main" val="24292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AIL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96913" y="2154725"/>
            <a:ext cx="3078162" cy="39920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401616" y="2154238"/>
            <a:ext cx="3084214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554538" y="2154238"/>
            <a:ext cx="3078162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4496554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 userDrawn="1"/>
        </p:nvSpPr>
        <p:spPr>
          <a:xfrm>
            <a:off x="666938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8351816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04451"/>
            <a:ext cx="11510175" cy="789784"/>
          </a:xfrm>
          <a:prstGeom prst="rect">
            <a:avLst/>
          </a:prstGeom>
        </p:spPr>
        <p:txBody>
          <a:bodyPr/>
          <a:lstStyle>
            <a:lvl1pPr algn="r">
              <a:defRPr sz="4500" b="1">
                <a:latin typeface="+mn-lt"/>
              </a:defRPr>
            </a:lvl1pPr>
          </a:lstStyle>
          <a:p>
            <a:r>
              <a:rPr lang="de-DE" dirty="0"/>
              <a:t>Bahnübergangssysteme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169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hohe Belastung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1463" y="2254593"/>
            <a:ext cx="3229072" cy="560388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niedrige Belastung</a:t>
            </a:r>
          </a:p>
          <a:p>
            <a:pPr lvl="0"/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6705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Zusatzprodukte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25" y="411660"/>
            <a:ext cx="1455627" cy="12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hnübergangssystem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80667" y="4882096"/>
            <a:ext cx="11510175" cy="970058"/>
          </a:xfrm>
          <a:prstGeom prst="rect">
            <a:avLst/>
          </a:prstGeom>
        </p:spPr>
        <p:txBody>
          <a:bodyPr/>
          <a:lstStyle>
            <a:lvl1pPr algn="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Bahnübergangssysteme</a:t>
            </a:r>
          </a:p>
        </p:txBody>
      </p:sp>
    </p:spTree>
    <p:extLst>
      <p:ext uri="{BB962C8B-B14F-4D97-AF65-F5344CB8AC3E}">
        <p14:creationId xmlns:p14="http://schemas.microsoft.com/office/powerpoint/2010/main" val="7405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96913" y="2154725"/>
            <a:ext cx="3078162" cy="39920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401616" y="2154238"/>
            <a:ext cx="3084214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554538" y="2154238"/>
            <a:ext cx="3078162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4496554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 userDrawn="1"/>
        </p:nvSpPr>
        <p:spPr>
          <a:xfrm>
            <a:off x="666938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8351816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04451"/>
            <a:ext cx="11510175" cy="789784"/>
          </a:xfrm>
          <a:prstGeom prst="rect">
            <a:avLst/>
          </a:prstGeom>
        </p:spPr>
        <p:txBody>
          <a:bodyPr/>
          <a:lstStyle>
            <a:lvl1pPr algn="r">
              <a:defRPr sz="4500" b="1">
                <a:latin typeface="+mn-lt"/>
              </a:defRPr>
            </a:lvl1pPr>
          </a:lstStyle>
          <a:p>
            <a:r>
              <a:rPr lang="de-DE" dirty="0"/>
              <a:t>Bahnübergangssysteme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169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hohe Belastung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1463" y="2254593"/>
            <a:ext cx="3229072" cy="560388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niedrige Belastung</a:t>
            </a:r>
          </a:p>
          <a:p>
            <a:pPr lvl="0"/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6705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Zusatzprodukte</a:t>
            </a:r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25" y="411660"/>
            <a:ext cx="1455627" cy="12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Titelfoli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04451"/>
            <a:ext cx="11510175" cy="789784"/>
          </a:xfrm>
          <a:prstGeom prst="rect">
            <a:avLst/>
          </a:prstGeom>
        </p:spPr>
        <p:txBody>
          <a:bodyPr/>
          <a:lstStyle>
            <a:lvl1pPr algn="r">
              <a:defRPr sz="4500" b="1">
                <a:latin typeface="+mn-lt"/>
              </a:defRPr>
            </a:lvl1pPr>
          </a:lstStyle>
          <a:p>
            <a:r>
              <a:rPr lang="de-DE" dirty="0"/>
              <a:t>Bahnübergangssysteme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169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hohe Belastung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1463" y="2254593"/>
            <a:ext cx="3229072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niedrige Belastung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6705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Zusatzprodukte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25" y="411660"/>
            <a:ext cx="1455627" cy="12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3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5316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59999" y="1470990"/>
            <a:ext cx="11510176" cy="495679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818020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6672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Headline+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59999" y="1486894"/>
            <a:ext cx="5633395" cy="494089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1"/>
          </p:nvPr>
        </p:nvSpPr>
        <p:spPr>
          <a:xfrm>
            <a:off x="6236780" y="1486894"/>
            <a:ext cx="5633395" cy="494089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818020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973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Bil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96913" y="1932091"/>
            <a:ext cx="3078162" cy="39920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401616" y="1931604"/>
            <a:ext cx="3084214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554538" y="1931604"/>
            <a:ext cx="3078162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00255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553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Headlin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800000"/>
            <a:ext cx="11510175" cy="47121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 b="0" baseline="0"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de-DE" dirty="0"/>
              <a:t>Text //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1177482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858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2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Headline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80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18543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06401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 Headline+Text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800000"/>
            <a:ext cx="11510175" cy="4343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 b="1" baseline="0"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de-DE" dirty="0"/>
              <a:t>Text mit Aufzählung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2418662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075655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732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STR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STRAIL</a:t>
            </a:r>
          </a:p>
        </p:txBody>
      </p:sp>
    </p:spTree>
    <p:extLst>
      <p:ext uri="{BB962C8B-B14F-4D97-AF65-F5344CB8AC3E}">
        <p14:creationId xmlns:p14="http://schemas.microsoft.com/office/powerpoint/2010/main" val="8343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pontiSTR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pontiSTRAIL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02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veloSTR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veloSTRAIL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9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innoSTR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innoSTRAIL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049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pedeSTR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pedeSTRAIL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69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pede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pedeSOLAR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5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-Bord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Drainage-Bordstein</a:t>
            </a:r>
          </a:p>
        </p:txBody>
      </p:sp>
    </p:spTree>
    <p:extLst>
      <p:ext uri="{BB962C8B-B14F-4D97-AF65-F5344CB8AC3E}">
        <p14:creationId xmlns:p14="http://schemas.microsoft.com/office/powerpoint/2010/main" val="22306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STRAILgrid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72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81912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-Bord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profilSTRAIL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78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-Bord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STRAILedge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29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mark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Farbmarkierung</a:t>
            </a:r>
          </a:p>
        </p:txBody>
      </p:sp>
    </p:spTree>
    <p:extLst>
      <p:ext uri="{BB962C8B-B14F-4D97-AF65-F5344CB8AC3E}">
        <p14:creationId xmlns:p14="http://schemas.microsoft.com/office/powerpoint/2010/main" val="40259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AILastic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20" y="702122"/>
            <a:ext cx="3120420" cy="604361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96913" y="2154725"/>
            <a:ext cx="3078162" cy="39920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401616" y="2154238"/>
            <a:ext cx="3084214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554538" y="2154238"/>
            <a:ext cx="3078162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4496554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 userDrawn="1"/>
        </p:nvSpPr>
        <p:spPr>
          <a:xfrm>
            <a:off x="666938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8351816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04451"/>
            <a:ext cx="11510175" cy="789784"/>
          </a:xfrm>
          <a:prstGeom prst="rect">
            <a:avLst/>
          </a:prstGeom>
        </p:spPr>
        <p:txBody>
          <a:bodyPr/>
          <a:lstStyle>
            <a:lvl1pPr algn="r">
              <a:defRPr sz="4500" b="1">
                <a:latin typeface="+mn-lt"/>
              </a:defRPr>
            </a:lvl1pPr>
          </a:lstStyle>
          <a:p>
            <a:r>
              <a:rPr lang="de-DE" dirty="0"/>
              <a:t>Schallschutzsysteme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169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 err="1"/>
              <a:t>STRAILastic_mSW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1463" y="2254593"/>
            <a:ext cx="3229072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 err="1"/>
              <a:t>STRAILastic_IP</a:t>
            </a:r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6705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 err="1"/>
              <a:t>STRAILastic_A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88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AILastic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80667" y="4882096"/>
            <a:ext cx="11510175" cy="970058"/>
          </a:xfrm>
          <a:prstGeom prst="rect">
            <a:avLst/>
          </a:prstGeom>
        </p:spPr>
        <p:txBody>
          <a:bodyPr/>
          <a:lstStyle>
            <a:lvl1pPr algn="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Schallschutzsysteme</a:t>
            </a:r>
          </a:p>
        </p:txBody>
      </p:sp>
    </p:spTree>
    <p:extLst>
      <p:ext uri="{BB962C8B-B14F-4D97-AF65-F5344CB8AC3E}">
        <p14:creationId xmlns:p14="http://schemas.microsoft.com/office/powerpoint/2010/main" val="38061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kt STRAILastic_mS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STRAILastic_mSW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269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AILastic_mSW 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40000"/>
            <a:ext cx="5081662" cy="629857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28305" y="540000"/>
            <a:ext cx="6041869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/>
              <a:t>mini Schallschutzwand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98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531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AILastic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2011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allschutzsystem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80667" y="4882096"/>
            <a:ext cx="11510175" cy="970058"/>
          </a:xfrm>
          <a:prstGeom prst="rect">
            <a:avLst/>
          </a:prstGeom>
        </p:spPr>
        <p:txBody>
          <a:bodyPr/>
          <a:lstStyle>
            <a:lvl1pPr algn="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DIE Kunststoffschwelle</a:t>
            </a:r>
          </a:p>
        </p:txBody>
      </p:sp>
    </p:spTree>
    <p:extLst>
      <p:ext uri="{BB962C8B-B14F-4D97-AF65-F5344CB8AC3E}">
        <p14:creationId xmlns:p14="http://schemas.microsoft.com/office/powerpoint/2010/main" val="429443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AILwa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325563"/>
          </a:xfrm>
          <a:prstGeom prst="rect">
            <a:avLst/>
          </a:prstGeom>
        </p:spPr>
        <p:txBody>
          <a:bodyPr/>
          <a:lstStyle>
            <a:lvl1pPr>
              <a:defRPr sz="4500" b="0">
                <a:latin typeface="+mj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620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59999" y="1470990"/>
            <a:ext cx="11510176" cy="495679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818020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0664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rmAutofit/>
          </a:bodyPr>
          <a:lstStyle>
            <a:lvl1pPr marL="0" indent="0">
              <a:buFont typeface="Calibri" panose="020F0502020204030204" pitchFamily="34" charset="0"/>
              <a:buNone/>
              <a:defRPr sz="3200"/>
            </a:lvl1pPr>
            <a:lvl2pPr marL="990274" indent="-380874">
              <a:buFont typeface="Calibri" panose="020F0502020204030204" pitchFamily="34" charset="0"/>
              <a:buChar char="¬"/>
              <a:defRPr sz="2667"/>
            </a:lvl2pPr>
            <a:lvl3pPr marL="1523501" indent="-304699">
              <a:buFont typeface="Calibri" panose="020F0502020204030204" pitchFamily="34" charset="0"/>
              <a:buChar char="¬"/>
              <a:defRPr sz="2400"/>
            </a:lvl3pPr>
            <a:lvl4pPr marL="2132900" indent="-304699">
              <a:buFont typeface="Calibri" panose="020F0502020204030204" pitchFamily="34" charset="0"/>
              <a:buChar char="¬"/>
              <a:defRPr sz="2133"/>
            </a:lvl4pPr>
            <a:lvl5pPr marL="2742299" indent="-304699">
              <a:buFont typeface="Calibri" panose="020F0502020204030204" pitchFamily="34" charset="0"/>
              <a:buChar char="¬"/>
              <a:defRPr sz="2133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564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39349" y="4965171"/>
            <a:ext cx="11952651" cy="863435"/>
          </a:xfrm>
        </p:spPr>
        <p:txBody>
          <a:bodyPr>
            <a:noAutofit/>
          </a:bodyPr>
          <a:lstStyle>
            <a:lvl1pPr>
              <a:defRPr sz="6667" b="1"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STRAILway Kunststoffschwelle</a:t>
            </a:r>
          </a:p>
        </p:txBody>
      </p:sp>
    </p:spTree>
    <p:extLst>
      <p:ext uri="{BB962C8B-B14F-4D97-AF65-F5344CB8AC3E}">
        <p14:creationId xmlns:p14="http://schemas.microsoft.com/office/powerpoint/2010/main" val="11205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AILastic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0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AILastic_mSW 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540000"/>
            <a:ext cx="5081662" cy="629857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28305" y="540000"/>
            <a:ext cx="6041869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/>
              <a:t>mini Schallschutzwand</a:t>
            </a:r>
          </a:p>
        </p:txBody>
      </p:sp>
    </p:spTree>
    <p:extLst>
      <p:ext uri="{BB962C8B-B14F-4D97-AF65-F5344CB8AC3E}">
        <p14:creationId xmlns:p14="http://schemas.microsoft.com/office/powerpoint/2010/main" val="26856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AILastic_mSW 730 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28305" y="540000"/>
            <a:ext cx="6041869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/>
              <a:t>mini Schallschutzwand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98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ED1372-7022-39E0-9DBB-55CBF7D9B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6" y="587958"/>
            <a:ext cx="5137200" cy="53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6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kt STRAILastic_mSW 7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Treppe, Design, Kunst enthält.&#10;&#10;Automatisch generierte Beschreibung">
            <a:extLst>
              <a:ext uri="{FF2B5EF4-FFF2-40B4-BE49-F238E27FC236}">
                <a16:creationId xmlns:a16="http://schemas.microsoft.com/office/drawing/2014/main" id="{D89A837C-2E4A-138A-1BFC-F64BDD501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"/>
            <a:ext cx="12192000" cy="6857512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STRAILastic_mSW</a:t>
            </a:r>
            <a:r>
              <a:rPr lang="de-DE" dirty="0"/>
              <a:t> 730</a:t>
            </a:r>
          </a:p>
        </p:txBody>
      </p:sp>
    </p:spTree>
    <p:extLst>
      <p:ext uri="{BB962C8B-B14F-4D97-AF65-F5344CB8AC3E}">
        <p14:creationId xmlns:p14="http://schemas.microsoft.com/office/powerpoint/2010/main" val="24248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80667" y="4882096"/>
            <a:ext cx="11510175" cy="970058"/>
          </a:xfrm>
          <a:prstGeom prst="rect">
            <a:avLst/>
          </a:prstGeom>
        </p:spPr>
        <p:txBody>
          <a:bodyPr/>
          <a:lstStyle>
            <a:lvl1pPr algn="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Schallschutzsysteme</a:t>
            </a:r>
          </a:p>
        </p:txBody>
      </p:sp>
    </p:spTree>
    <p:extLst>
      <p:ext uri="{BB962C8B-B14F-4D97-AF65-F5344CB8AC3E}">
        <p14:creationId xmlns:p14="http://schemas.microsoft.com/office/powerpoint/2010/main" val="115684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Produkte Übersich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20" y="702122"/>
            <a:ext cx="3120420" cy="604361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96913" y="2154725"/>
            <a:ext cx="3078162" cy="39920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401616" y="2154238"/>
            <a:ext cx="3084214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554538" y="2154238"/>
            <a:ext cx="3078162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4496554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 userDrawn="1"/>
        </p:nvSpPr>
        <p:spPr>
          <a:xfrm>
            <a:off x="666938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8351816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04451"/>
            <a:ext cx="11510175" cy="789784"/>
          </a:xfrm>
          <a:prstGeom prst="rect">
            <a:avLst/>
          </a:prstGeom>
        </p:spPr>
        <p:txBody>
          <a:bodyPr/>
          <a:lstStyle>
            <a:lvl1pPr algn="r">
              <a:defRPr sz="4500" b="1">
                <a:latin typeface="+mn-lt"/>
              </a:defRPr>
            </a:lvl1pPr>
          </a:lstStyle>
          <a:p>
            <a:r>
              <a:rPr lang="de-DE" dirty="0"/>
              <a:t>Schallschutzsysteme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169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 err="1"/>
              <a:t>STRAILastic_mSW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1463" y="2254593"/>
            <a:ext cx="3229072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 err="1"/>
              <a:t>STRAILastic_IP</a:t>
            </a:r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6705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 err="1"/>
              <a:t>STRAILastic_A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31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Produkte 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04451"/>
            <a:ext cx="11510175" cy="789784"/>
          </a:xfrm>
          <a:prstGeom prst="rect">
            <a:avLst/>
          </a:prstGeom>
        </p:spPr>
        <p:txBody>
          <a:bodyPr/>
          <a:lstStyle>
            <a:lvl1pPr algn="r">
              <a:defRPr sz="4500" b="1">
                <a:latin typeface="+mn-lt"/>
              </a:defRPr>
            </a:lvl1pPr>
          </a:lstStyle>
          <a:p>
            <a:r>
              <a:rPr lang="de-DE" dirty="0"/>
              <a:t>Schallschutzsysteme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169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 err="1"/>
              <a:t>STRAILastic_mSW</a:t>
            </a:r>
            <a:endParaRPr lang="de-DE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44839" y="2254593"/>
            <a:ext cx="3078179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 err="1"/>
              <a:t>STRAILastic_IP</a:t>
            </a:r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07652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 err="1"/>
              <a:t>STRAILastic_A</a:t>
            </a:r>
            <a:endParaRPr lang="de-DE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20" y="702122"/>
            <a:ext cx="3120420" cy="60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59999" y="1486894"/>
            <a:ext cx="5633395" cy="494089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1"/>
          </p:nvPr>
        </p:nvSpPr>
        <p:spPr>
          <a:xfrm>
            <a:off x="6236780" y="1486894"/>
            <a:ext cx="5633395" cy="494089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818020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4604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1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4798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59999" y="1470990"/>
            <a:ext cx="11510176" cy="495679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818020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519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Headline+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59999" y="1486894"/>
            <a:ext cx="5633395" cy="494089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1"/>
          </p:nvPr>
        </p:nvSpPr>
        <p:spPr>
          <a:xfrm>
            <a:off x="6236780" y="1486894"/>
            <a:ext cx="5633395" cy="494089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818020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8628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Bil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96913" y="1932091"/>
            <a:ext cx="3078162" cy="39920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401616" y="1931604"/>
            <a:ext cx="3084214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554538" y="1931604"/>
            <a:ext cx="3078162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00255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336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Headlin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800000"/>
            <a:ext cx="11510175" cy="47121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 b="0" baseline="0"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de-DE" dirty="0"/>
              <a:t>Text //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1177482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672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Headline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80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18543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050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Headline+Text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800000"/>
            <a:ext cx="11510175" cy="4343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 b="1" baseline="0"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de-DE" dirty="0"/>
              <a:t>Text mit Aufzählung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2418662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075655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61569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STRAILastic_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STRAILastic_IP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6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IP 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247861" y="540000"/>
            <a:ext cx="6622314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 err="1"/>
              <a:t>Geländerausfachung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40000"/>
            <a:ext cx="4333875" cy="6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AIL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96913" y="1932091"/>
            <a:ext cx="3078162" cy="39920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401616" y="1931604"/>
            <a:ext cx="3084214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554538" y="1931604"/>
            <a:ext cx="3078162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00255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600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IP 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247861" y="540000"/>
            <a:ext cx="6622314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 err="1"/>
              <a:t>Geländerausfachung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40000"/>
            <a:ext cx="4333875" cy="639247"/>
          </a:xfrm>
          <a:prstGeom prst="rect">
            <a:avLst/>
          </a:prstGeom>
        </p:spPr>
      </p:pic>
      <p:sp>
        <p:nvSpPr>
          <p:cNvPr id="4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98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63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STRAILastic_mS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STRAILastic_mSW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93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mSW 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40000"/>
            <a:ext cx="5081662" cy="629857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28305" y="540000"/>
            <a:ext cx="6041869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/>
              <a:t>mini Schallschutzwand</a:t>
            </a:r>
          </a:p>
        </p:txBody>
      </p:sp>
    </p:spTree>
    <p:extLst>
      <p:ext uri="{BB962C8B-B14F-4D97-AF65-F5344CB8AC3E}">
        <p14:creationId xmlns:p14="http://schemas.microsoft.com/office/powerpoint/2010/main" val="27152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mSW 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40000"/>
            <a:ext cx="5081662" cy="629857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28305" y="540000"/>
            <a:ext cx="6041869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/>
              <a:t>mini Schallschutzwand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98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30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STRAILastic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STRAILastic_A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91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A 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540000"/>
            <a:ext cx="4398669" cy="642467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247861" y="532049"/>
            <a:ext cx="6622314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/>
              <a:t>Schienenstegdämpfer</a:t>
            </a:r>
          </a:p>
        </p:txBody>
      </p:sp>
    </p:spTree>
    <p:extLst>
      <p:ext uri="{BB962C8B-B14F-4D97-AF65-F5344CB8AC3E}">
        <p14:creationId xmlns:p14="http://schemas.microsoft.com/office/powerpoint/2010/main" val="21010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A 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540000"/>
            <a:ext cx="4398669" cy="642467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247861" y="532049"/>
            <a:ext cx="6622314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/>
              <a:t>Schienenstegdämpfer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98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47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STRAILastic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STRAILastic_R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87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R 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247861" y="532049"/>
            <a:ext cx="6622314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/>
              <a:t>Rasengleissystem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40000"/>
            <a:ext cx="4210468" cy="6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0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R 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98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5247861" y="532049"/>
            <a:ext cx="6622314" cy="748113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latin typeface="+mn-lt"/>
              </a:defRPr>
            </a:lvl1pPr>
          </a:lstStyle>
          <a:p>
            <a:r>
              <a:rPr lang="de-DE" dirty="0"/>
              <a:t>Rasengleissystem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40000"/>
            <a:ext cx="4210468" cy="6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800000"/>
            <a:ext cx="11510175" cy="47121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 b="0" baseline="0"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de-DE" dirty="0"/>
              <a:t>Text //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1177482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311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STRAILastic_S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STRAILastic_SOK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3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SOK 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6571836" y="427274"/>
            <a:ext cx="6622314" cy="748113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latin typeface="+mn-lt"/>
              </a:defRPr>
            </a:lvl1pPr>
          </a:lstStyle>
          <a:p>
            <a:r>
              <a:rPr lang="de-DE" dirty="0"/>
              <a:t>Rillenschienendämmsystem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40000"/>
            <a:ext cx="5640750" cy="4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_SOK 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98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6571836" y="427274"/>
            <a:ext cx="6622314" cy="748113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latin typeface="+mn-lt"/>
              </a:defRPr>
            </a:lvl1pPr>
          </a:lstStyle>
          <a:p>
            <a:r>
              <a:rPr lang="de-DE" dirty="0"/>
              <a:t>Rillenschienendämmsystem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540000"/>
            <a:ext cx="5640750" cy="4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allschutzsystem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80667" y="4882096"/>
            <a:ext cx="11510175" cy="970058"/>
          </a:xfrm>
          <a:prstGeom prst="rect">
            <a:avLst/>
          </a:prstGeom>
        </p:spPr>
        <p:txBody>
          <a:bodyPr/>
          <a:lstStyle>
            <a:lvl1pPr algn="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DIE Kunststoffschwelle</a:t>
            </a:r>
          </a:p>
        </p:txBody>
      </p:sp>
    </p:spTree>
    <p:extLst>
      <p:ext uri="{BB962C8B-B14F-4D97-AF65-F5344CB8AC3E}">
        <p14:creationId xmlns:p14="http://schemas.microsoft.com/office/powerpoint/2010/main" val="2902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96913" y="2154725"/>
            <a:ext cx="3078162" cy="39920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401616" y="2154238"/>
            <a:ext cx="3084214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554538" y="2154238"/>
            <a:ext cx="3078162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4496554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 userDrawn="1"/>
        </p:nvSpPr>
        <p:spPr>
          <a:xfrm>
            <a:off x="666938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8351816" y="2117497"/>
            <a:ext cx="3162678" cy="69748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04451"/>
            <a:ext cx="11510175" cy="789784"/>
          </a:xfrm>
          <a:prstGeom prst="rect">
            <a:avLst/>
          </a:prstGeom>
        </p:spPr>
        <p:txBody>
          <a:bodyPr/>
          <a:lstStyle>
            <a:lvl1pPr algn="r">
              <a:defRPr sz="4500" b="1">
                <a:latin typeface="+mn-lt"/>
              </a:defRPr>
            </a:lvl1pPr>
          </a:lstStyle>
          <a:p>
            <a:r>
              <a:rPr lang="de-DE" dirty="0"/>
              <a:t>DIE Kunststoffschwelle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169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Brücke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1463" y="2254593"/>
            <a:ext cx="3229072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Weiche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6705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Strecke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66" y="613580"/>
            <a:ext cx="329565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astic Titelfoli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604451"/>
            <a:ext cx="11510175" cy="789784"/>
          </a:xfrm>
          <a:prstGeom prst="rect">
            <a:avLst/>
          </a:prstGeom>
        </p:spPr>
        <p:txBody>
          <a:bodyPr/>
          <a:lstStyle>
            <a:lvl1pPr algn="r">
              <a:defRPr sz="4500" b="1" baseline="0">
                <a:latin typeface="+mn-lt"/>
              </a:defRPr>
            </a:lvl1pPr>
          </a:lstStyle>
          <a:p>
            <a:r>
              <a:rPr lang="de-DE" dirty="0"/>
              <a:t>DIE Kunststoffschwelle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169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Brücke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44839" y="2254593"/>
            <a:ext cx="3078179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Weiche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07652" y="2254593"/>
            <a:ext cx="3069125" cy="560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/>
            </a:lvl1pPr>
          </a:lstStyle>
          <a:p>
            <a:pPr lvl="0"/>
            <a:r>
              <a:rPr lang="de-DE" dirty="0"/>
              <a:t>Strecke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66" y="613580"/>
            <a:ext cx="329565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way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22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wa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898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way 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59999" y="1470990"/>
            <a:ext cx="11510176" cy="495679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818020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504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way Headline+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59999" y="1486894"/>
            <a:ext cx="5633395" cy="494089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Bildplatzhalter 2"/>
          <p:cNvSpPr>
            <a:spLocks noGrp="1"/>
          </p:cNvSpPr>
          <p:nvPr>
            <p:ph type="pic" sz="quarter" idx="11"/>
          </p:nvPr>
        </p:nvSpPr>
        <p:spPr>
          <a:xfrm>
            <a:off x="6236780" y="1486894"/>
            <a:ext cx="5633395" cy="494089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818020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077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80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18543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618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way Bil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696913" y="1932091"/>
            <a:ext cx="3078162" cy="399207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8401616" y="1931604"/>
            <a:ext cx="3084214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554538" y="1931604"/>
            <a:ext cx="3078162" cy="399256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00255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898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way Headlin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800000"/>
            <a:ext cx="11510175" cy="47121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 b="0" baseline="0"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de-DE" dirty="0"/>
              <a:t>Text //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1"/>
            <a:ext cx="11510175" cy="1177482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180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way Headline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1800000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 / </a:t>
            </a:r>
            <a:r>
              <a:rPr lang="de-DE" dirty="0" err="1"/>
              <a:t>enumeration</a:t>
            </a:r>
            <a:endParaRPr lang="de-DE" dirty="0"/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18543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158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ILway Headline+Text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800000"/>
            <a:ext cx="11510175" cy="4343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 b="1" baseline="0"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de-DE" dirty="0"/>
              <a:t>Text mit Aufzählung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2418662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075655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052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Brückenschw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Brücke</a:t>
            </a:r>
          </a:p>
        </p:txBody>
      </p:sp>
    </p:spTree>
    <p:extLst>
      <p:ext uri="{BB962C8B-B14F-4D97-AF65-F5344CB8AC3E}">
        <p14:creationId xmlns:p14="http://schemas.microsoft.com/office/powerpoint/2010/main" val="33617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 Weichenschw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253446" y="4809849"/>
            <a:ext cx="11510175" cy="1590951"/>
          </a:xfrm>
          <a:prstGeom prst="rect">
            <a:avLst/>
          </a:prstGeom>
        </p:spPr>
        <p:txBody>
          <a:bodyPr/>
          <a:lstStyle>
            <a:lvl1pPr algn="l">
              <a:defRPr sz="9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Weiche</a:t>
            </a:r>
          </a:p>
        </p:txBody>
      </p:sp>
    </p:spTree>
    <p:extLst>
      <p:ext uri="{BB962C8B-B14F-4D97-AF65-F5344CB8AC3E}">
        <p14:creationId xmlns:p14="http://schemas.microsoft.com/office/powerpoint/2010/main" val="1390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+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800000"/>
            <a:ext cx="11510175" cy="4343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 b="1" baseline="0">
                <a:latin typeface="+mn-lt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Calibri" panose="020F0502020204030204" pitchFamily="34" charset="0"/>
              <a:buNone/>
              <a:tabLst/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de-DE" dirty="0"/>
              <a:t>Text mit Aufzählung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59998" y="2418662"/>
            <a:ext cx="11510175" cy="4021896"/>
          </a:xfrm>
          <a:prstGeom prst="rect">
            <a:avLst/>
          </a:prstGeom>
        </p:spPr>
        <p:txBody>
          <a:bodyPr/>
          <a:lstStyle>
            <a:lvl1pPr marL="228600" indent="-228600">
              <a:buFont typeface="Calibri" panose="020F0502020204030204" pitchFamily="34" charset="0"/>
              <a:buChar char="¬"/>
              <a:defRPr sz="2400"/>
            </a:lvl1pPr>
            <a:lvl2pPr marL="685800" indent="-228600">
              <a:buFont typeface="Calibri" panose="020F0502020204030204" pitchFamily="34" charset="0"/>
              <a:buChar char="¬"/>
              <a:defRPr sz="2000"/>
            </a:lvl2pPr>
            <a:lvl3pPr marL="1143000" indent="-228600">
              <a:buFont typeface="Calibri" panose="020F0502020204030204" pitchFamily="34" charset="0"/>
              <a:buChar char="¬"/>
              <a:defRPr sz="1800"/>
            </a:lvl3pPr>
            <a:lvl4pPr marL="1600200" indent="-228600">
              <a:buFont typeface="Calibri" panose="020F0502020204030204" pitchFamily="34" charset="0"/>
              <a:buChar char="¬"/>
              <a:defRPr sz="1600"/>
            </a:lvl4pPr>
            <a:lvl5pPr marL="2057400" indent="-228600">
              <a:buFont typeface="Calibri" panose="020F0502020204030204" pitchFamily="34" charset="0"/>
              <a:buChar char="¬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Aufzählung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540000"/>
            <a:ext cx="11510175" cy="1075655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n-lt"/>
              </a:defRPr>
            </a:lvl1pPr>
          </a:lstStyle>
          <a:p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219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image" Target="../media/image5.jpe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8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3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74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57" r:id="rId12"/>
    <p:sldLayoutId id="2147483758" r:id="rId13"/>
    <p:sldLayoutId id="2147483762" r:id="rId14"/>
    <p:sldLayoutId id="2147483759" r:id="rId15"/>
    <p:sldLayoutId id="2147483760" r:id="rId16"/>
    <p:sldLayoutId id="2147483761" r:id="rId17"/>
    <p:sldLayoutId id="2147483775" r:id="rId18"/>
    <p:sldLayoutId id="2147483764" r:id="rId19"/>
    <p:sldLayoutId id="2147483776" r:id="rId20"/>
    <p:sldLayoutId id="2147483777" r:id="rId21"/>
    <p:sldLayoutId id="2147483763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6" r:id="rId28"/>
    <p:sldLayoutId id="2147483827" r:id="rId29"/>
    <p:sldLayoutId id="2147483828" r:id="rId30"/>
    <p:sldLayoutId id="2147483830" r:id="rId31"/>
    <p:sldLayoutId id="2147483831" r:id="rId32"/>
    <p:sldLayoutId id="2147483832" r:id="rId33"/>
    <p:sldLayoutId id="2147483833" r:id="rId34"/>
    <p:sldLayoutId id="2147483836" r:id="rId35"/>
    <p:sldLayoutId id="2147483837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4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6"/>
            <a:ext cx="12192000" cy="68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KRAIBURG STRAIL – </a:t>
            </a:r>
            <a:r>
              <a:rPr lang="de-DE" dirty="0" err="1"/>
              <a:t>partner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railways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07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tren pasando en vías al lado de una carretera&#10;&#10;Descripción generada automáticamente con confianza media">
            <a:extLst>
              <a:ext uri="{FF2B5EF4-FFF2-40B4-BE49-F238E27FC236}">
                <a16:creationId xmlns:a16="http://schemas.microsoft.com/office/drawing/2014/main" id="{C307549A-0F31-712F-3BE1-154E78BCC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3" y="184819"/>
            <a:ext cx="11596253" cy="599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21F1C66-EBD4-A46C-441B-BE6E814F930F}"/>
              </a:ext>
            </a:extLst>
          </p:cNvPr>
          <p:cNvSpPr/>
          <p:nvPr/>
        </p:nvSpPr>
        <p:spPr>
          <a:xfrm>
            <a:off x="0" y="5799206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</a:t>
            </a:r>
            <a:r>
              <a:rPr lang="es-ES" sz="3200" dirty="0" err="1"/>
              <a:t>innoSTRAIL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950285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629"/>
            <a:ext cx="12192000" cy="643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C3D5BB9-C45D-62D6-FF18-72B3603D4D61}"/>
              </a:ext>
            </a:extLst>
          </p:cNvPr>
          <p:cNvSpPr/>
          <p:nvPr/>
        </p:nvSpPr>
        <p:spPr>
          <a:xfrm>
            <a:off x="0" y="5799206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</a:t>
            </a:r>
            <a:r>
              <a:rPr lang="es-ES" sz="3200" dirty="0" err="1"/>
              <a:t>innoSTRAIL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0206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121"/>
            <a:ext cx="12192000" cy="634363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37FB701-2600-1E71-A34F-6272091308A3}"/>
              </a:ext>
            </a:extLst>
          </p:cNvPr>
          <p:cNvSpPr/>
          <p:nvPr/>
        </p:nvSpPr>
        <p:spPr>
          <a:xfrm>
            <a:off x="0" y="5797924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</a:t>
            </a:r>
            <a:r>
              <a:rPr lang="es-ES" sz="3200" dirty="0" err="1"/>
              <a:t>pontiSTRAIL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4260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A3336DD-EDBF-DD06-5C55-A61AADBCE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166254"/>
            <a:ext cx="12081163" cy="647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75DF9D0-13B2-17FD-066B-8C701EAD8872}"/>
              </a:ext>
            </a:extLst>
          </p:cNvPr>
          <p:cNvSpPr/>
          <p:nvPr/>
        </p:nvSpPr>
        <p:spPr>
          <a:xfrm>
            <a:off x="0" y="5799206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</a:t>
            </a:r>
            <a:r>
              <a:rPr lang="es-ES" sz="3200" dirty="0" err="1"/>
              <a:t>pedeSTRAIL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6016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tren en las vias de tren&#10;&#10;Descripción generada automáticamente con confianza media">
            <a:extLst>
              <a:ext uri="{FF2B5EF4-FFF2-40B4-BE49-F238E27FC236}">
                <a16:creationId xmlns:a16="http://schemas.microsoft.com/office/drawing/2014/main" id="{96FBD9DB-AAD5-4632-D793-4F8C797D1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4992"/>
            <a:ext cx="12171799" cy="584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AED3F07-7378-4967-7B0E-C6BE4B14ACC2}"/>
              </a:ext>
            </a:extLst>
          </p:cNvPr>
          <p:cNvSpPr/>
          <p:nvPr/>
        </p:nvSpPr>
        <p:spPr>
          <a:xfrm>
            <a:off x="0" y="5799206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/>
              <a:t>SISTEMA pedeSTRAIL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5528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veloSTRAIL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93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0"/>
          </p:nvPr>
        </p:nvSpPr>
        <p:spPr>
          <a:xfrm>
            <a:off x="360000" y="1279507"/>
            <a:ext cx="11510175" cy="404064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s-ES" dirty="0"/>
              <a:t>¬ Elimina permanentemente el hueco del carril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¬ Pensado para otorgar la máxima seguridad en pasos donde existen peatones, bicicletas y personas con movilidad reducida</a:t>
            </a:r>
            <a:br>
              <a:rPr lang="es-ES" dirty="0"/>
            </a:br>
            <a:r>
              <a:rPr lang="es-ES" dirty="0"/>
              <a:t>¬ Consta de un panel interior y un perfil reemplazable que se deforma al paso de la rueda del tren.</a:t>
            </a:r>
            <a:br>
              <a:rPr lang="es-ES" dirty="0"/>
            </a:br>
            <a:r>
              <a:rPr lang="es-ES" dirty="0"/>
              <a:t>¬ Los elementos que entran en contacto con la rueda del tren, son sustituibles fácilmente</a:t>
            </a:r>
            <a:br>
              <a:rPr lang="es-ES" dirty="0"/>
            </a:br>
            <a:r>
              <a:rPr lang="es-ES" dirty="0"/>
              <a:t>¬ Para velocidades de tren de </a:t>
            </a:r>
            <a:r>
              <a:rPr lang="es-ES" b="1" dirty="0"/>
              <a:t>hasta 120 km/h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60000" y="540000"/>
            <a:ext cx="11510175" cy="739507"/>
          </a:xfrm>
        </p:spPr>
        <p:txBody>
          <a:bodyPr/>
          <a:lstStyle/>
          <a:p>
            <a:r>
              <a:rPr lang="de-DE" dirty="0"/>
              <a:t>veloSTRAIL – </a:t>
            </a:r>
            <a:r>
              <a:rPr lang="de-DE" dirty="0" err="1"/>
              <a:t>Elimina</a:t>
            </a:r>
            <a:r>
              <a:rPr lang="de-DE" dirty="0"/>
              <a:t> </a:t>
            </a:r>
            <a:r>
              <a:rPr lang="de-DE" dirty="0" err="1"/>
              <a:t>el</a:t>
            </a:r>
            <a:r>
              <a:rPr lang="de-DE" dirty="0"/>
              <a:t> </a:t>
            </a:r>
            <a:r>
              <a:rPr lang="de-DE" dirty="0" err="1"/>
              <a:t>hueco</a:t>
            </a:r>
            <a:r>
              <a:rPr lang="de-DE" dirty="0"/>
              <a:t> del </a:t>
            </a:r>
            <a:r>
              <a:rPr lang="de-DE" dirty="0" err="1"/>
              <a:t>carril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2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1" y="207818"/>
            <a:ext cx="12162759" cy="6332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0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xterior, banqueta, calle, puesto&#10;&#10;Descripción generada automáticamente">
            <a:extLst>
              <a:ext uri="{FF2B5EF4-FFF2-40B4-BE49-F238E27FC236}">
                <a16:creationId xmlns:a16="http://schemas.microsoft.com/office/drawing/2014/main" id="{AD23BD58-6D3A-0DFA-CA42-819A25BD6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41"/>
            <a:ext cx="12192000" cy="65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14"/>
            <a:ext cx="11908967" cy="630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12E78F9-9D05-B971-B349-8501B06EB870}"/>
              </a:ext>
            </a:extLst>
          </p:cNvPr>
          <p:cNvSpPr/>
          <p:nvPr/>
        </p:nvSpPr>
        <p:spPr>
          <a:xfrm>
            <a:off x="0" y="5799206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veloSTRAIL</a:t>
            </a:r>
          </a:p>
        </p:txBody>
      </p:sp>
    </p:spTree>
    <p:extLst>
      <p:ext uri="{BB962C8B-B14F-4D97-AF65-F5344CB8AC3E}">
        <p14:creationId xmlns:p14="http://schemas.microsoft.com/office/powerpoint/2010/main" val="9471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5FB7AA-8503-0EBC-5669-80F237B12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camino, persona, bicicleta&#10;&#10;Descripción generada automáticamente">
            <a:extLst>
              <a:ext uri="{FF2B5EF4-FFF2-40B4-BE49-F238E27FC236}">
                <a16:creationId xmlns:a16="http://schemas.microsoft.com/office/drawing/2014/main" id="{32747D2D-B968-D835-2C10-96620B6F1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59"/>
            <a:ext cx="12192000" cy="620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12E78F9-9D05-B971-B349-8501B06EB870}"/>
              </a:ext>
            </a:extLst>
          </p:cNvPr>
          <p:cNvSpPr/>
          <p:nvPr/>
        </p:nvSpPr>
        <p:spPr>
          <a:xfrm>
            <a:off x="0" y="5799206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veloSTRAIL</a:t>
            </a:r>
          </a:p>
        </p:txBody>
      </p:sp>
    </p:spTree>
    <p:extLst>
      <p:ext uri="{BB962C8B-B14F-4D97-AF65-F5344CB8AC3E}">
        <p14:creationId xmlns:p14="http://schemas.microsoft.com/office/powerpoint/2010/main" val="528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0912" y="3870715"/>
            <a:ext cx="11510175" cy="2086740"/>
          </a:xfrm>
        </p:spPr>
        <p:txBody>
          <a:bodyPr/>
          <a:lstStyle/>
          <a:p>
            <a:pPr algn="ctr"/>
            <a:r>
              <a:rPr lang="es-ES" dirty="0"/>
              <a:t>Sistemas de atenuación </a:t>
            </a:r>
            <a:br>
              <a:rPr lang="es-ES" dirty="0"/>
            </a:br>
            <a:r>
              <a:rPr lang="es-ES" dirty="0"/>
              <a:t>de ruido</a:t>
            </a:r>
          </a:p>
        </p:txBody>
      </p:sp>
    </p:spTree>
    <p:extLst>
      <p:ext uri="{BB962C8B-B14F-4D97-AF65-F5344CB8AC3E}">
        <p14:creationId xmlns:p14="http://schemas.microsoft.com/office/powerpoint/2010/main" val="13549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omputadora, circuito&#10;&#10;Descripción generada automáticamente">
            <a:extLst>
              <a:ext uri="{FF2B5EF4-FFF2-40B4-BE49-F238E27FC236}">
                <a16:creationId xmlns:a16="http://schemas.microsoft.com/office/drawing/2014/main" id="{81FE85B2-2613-E956-52B2-13F2B42FF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9" y="1248232"/>
            <a:ext cx="12063720" cy="5195178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ABFEAABF-785E-95D3-1F80-BD464098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12" y="430212"/>
            <a:ext cx="11510175" cy="818020"/>
          </a:xfrm>
        </p:spPr>
        <p:txBody>
          <a:bodyPr/>
          <a:lstStyle/>
          <a:p>
            <a:r>
              <a:rPr lang="en-US" dirty="0" err="1"/>
              <a:t>Pantallas</a:t>
            </a:r>
            <a:r>
              <a:rPr lang="en-US" dirty="0"/>
              <a:t> </a:t>
            </a:r>
            <a:r>
              <a:rPr lang="en-US" dirty="0" err="1"/>
              <a:t>acústicas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8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STRAILastic_mSW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46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6751" t="26667" r="68134" b="23765"/>
          <a:stretch/>
        </p:blipFill>
        <p:spPr>
          <a:xfrm>
            <a:off x="526474" y="269882"/>
            <a:ext cx="11360726" cy="625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4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624947" y="482047"/>
            <a:ext cx="6705600" cy="74811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La mini </a:t>
            </a:r>
            <a:r>
              <a:rPr lang="de-DE" dirty="0" err="1"/>
              <a:t>pantalla</a:t>
            </a:r>
            <a:r>
              <a:rPr lang="de-DE" dirty="0"/>
              <a:t> de </a:t>
            </a:r>
            <a:r>
              <a:rPr lang="de-DE" dirty="0" err="1"/>
              <a:t>protección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0"/>
          </p:nvPr>
        </p:nvSpPr>
        <p:spPr>
          <a:xfrm>
            <a:off x="359998" y="1979999"/>
            <a:ext cx="11510175" cy="4587055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s-ES" dirty="0"/>
              <a:t> Tan cerca del foco del ruido como ninguna otra pantalla de protección acústica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s-ES" dirty="0"/>
              <a:t>Reducción calculada: hasta 6 dB(A) en un terraplén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s-ES" dirty="0"/>
              <a:t>Altura de sólo 380 mm por encima del borde superior del carril (TOR)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s-ES" dirty="0"/>
              <a:t>Sin procedimientos de ingeniería civil 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s-ES" dirty="0"/>
              <a:t>Posibilidad de realizar trabajos de mantenimiento sin desmontar la estructura de fijación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s-ES" dirty="0"/>
              <a:t>Sin impacto paisajístico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tabLst>
                <a:tab pos="266700" algn="l"/>
              </a:tabLst>
            </a:pP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40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24" y="327546"/>
            <a:ext cx="11850806" cy="62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7" y="1801997"/>
            <a:ext cx="11639648" cy="4042838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Simulación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9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Himmel, Gebäude, Haus enthält.&#10;&#10;Automatisch generierte Beschreibung">
            <a:extLst>
              <a:ext uri="{FF2B5EF4-FFF2-40B4-BE49-F238E27FC236}">
                <a16:creationId xmlns:a16="http://schemas.microsoft.com/office/drawing/2014/main" id="{046CA06C-AA6A-B7A3-0649-D2E10DA39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87" y="223520"/>
            <a:ext cx="8115659" cy="6410960"/>
          </a:xfrm>
          <a:prstGeom prst="rect">
            <a:avLst/>
          </a:prstGeom>
        </p:spPr>
      </p:pic>
      <p:pic>
        <p:nvPicPr>
          <p:cNvPr id="4" name="Grafik 3" descr="Ein Bild, das draußen, Fenster, Himmel, Gebäude enthält.&#10;&#10;Automatisch generierte Beschreibung">
            <a:extLst>
              <a:ext uri="{FF2B5EF4-FFF2-40B4-BE49-F238E27FC236}">
                <a16:creationId xmlns:a16="http://schemas.microsoft.com/office/drawing/2014/main" id="{ADED94F1-7F2B-AB52-BAC4-5348539B9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87" y="223520"/>
            <a:ext cx="8115659" cy="64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3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 </a:t>
            </a:r>
            <a:r>
              <a:rPr lang="de-DE" dirty="0" err="1"/>
              <a:t>diferencia</a:t>
            </a:r>
            <a:r>
              <a:rPr lang="de-DE" dirty="0"/>
              <a:t> </a:t>
            </a:r>
            <a:r>
              <a:rPr lang="de-DE" dirty="0" err="1"/>
              <a:t>con</a:t>
            </a:r>
            <a:r>
              <a:rPr lang="de-DE" dirty="0"/>
              <a:t> </a:t>
            </a:r>
            <a:r>
              <a:rPr lang="de-DE" dirty="0" err="1"/>
              <a:t>otras</a:t>
            </a:r>
            <a:r>
              <a:rPr lang="de-DE" dirty="0"/>
              <a:t> </a:t>
            </a:r>
            <a:r>
              <a:rPr lang="de-DE" dirty="0" err="1"/>
              <a:t>pantallas</a:t>
            </a:r>
            <a:endParaRPr lang="de-DE" dirty="0"/>
          </a:p>
        </p:txBody>
      </p:sp>
      <p:pic>
        <p:nvPicPr>
          <p:cNvPr id="4" name="noise barrrier vibration HS train">
            <a:hlinkClick r:id="" action="ppaction://media"/>
            <a:extLst>
              <a:ext uri="{FF2B5EF4-FFF2-40B4-BE49-F238E27FC236}">
                <a16:creationId xmlns:a16="http://schemas.microsoft.com/office/drawing/2014/main" id="{69074006-132F-EA06-C124-6C900FDB84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002" y="1865563"/>
            <a:ext cx="5767775" cy="4325831"/>
          </a:xfrm>
          <a:prstGeom prst="rect">
            <a:avLst/>
          </a:prstGeom>
        </p:spPr>
      </p:pic>
      <p:pic>
        <p:nvPicPr>
          <p:cNvPr id="5" name="dees001">
            <a:hlinkClick r:id="" action="ppaction://media"/>
            <a:extLst>
              <a:ext uri="{FF2B5EF4-FFF2-40B4-BE49-F238E27FC236}">
                <a16:creationId xmlns:a16="http://schemas.microsoft.com/office/drawing/2014/main" id="{5FA85779-EAB4-D38E-2EB9-DE901B263F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9340" end="23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1021" y="1865564"/>
            <a:ext cx="5269156" cy="43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34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STRAIL</a:t>
            </a:r>
          </a:p>
        </p:txBody>
      </p:sp>
    </p:spTree>
    <p:extLst>
      <p:ext uri="{BB962C8B-B14F-4D97-AF65-F5344CB8AC3E}">
        <p14:creationId xmlns:p14="http://schemas.microsoft.com/office/powerpoint/2010/main" val="10955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B4E538B-668E-1F09-D560-0C9AF2C3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STRAILastic_mSW</a:t>
            </a:r>
            <a:r>
              <a:rPr lang="de-DE" dirty="0"/>
              <a:t> 730</a:t>
            </a:r>
          </a:p>
        </p:txBody>
      </p:sp>
    </p:spTree>
    <p:extLst>
      <p:ext uri="{BB962C8B-B14F-4D97-AF65-F5344CB8AC3E}">
        <p14:creationId xmlns:p14="http://schemas.microsoft.com/office/powerpoint/2010/main" val="28035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Computer, Schwarzweiß, Design enthält.&#10;&#10;Automatisch generierte Beschreibung">
            <a:extLst>
              <a:ext uri="{FF2B5EF4-FFF2-40B4-BE49-F238E27FC236}">
                <a16:creationId xmlns:a16="http://schemas.microsoft.com/office/drawing/2014/main" id="{C3C51D06-7355-FD7F-9E03-1550CDE0F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086" y="2811035"/>
            <a:ext cx="7055087" cy="3702352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sound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wall</a:t>
            </a:r>
            <a:br>
              <a:rPr lang="de-DE" dirty="0"/>
            </a:b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0"/>
          </p:nvPr>
        </p:nvSpPr>
        <p:spPr>
          <a:xfrm>
            <a:off x="359998" y="1453527"/>
            <a:ext cx="11510175" cy="4338000"/>
          </a:xfrm>
        </p:spPr>
        <p:txBody>
          <a:bodyPr/>
          <a:lstStyle/>
          <a:p>
            <a:pPr marL="271457" lvl="0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Solución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alternativa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a la mini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pantalla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prstClr val="black"/>
                </a:solidFill>
                <a:latin typeface="Calibri" panose="020F0502020204030204" pitchFamily="34" charset="0"/>
              </a:rPr>
              <a:t>STRAILastic_mSW</a:t>
            </a:r>
            <a:r>
              <a:rPr lang="de-DE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límite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de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velocidad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100-120 km/h)</a:t>
            </a:r>
          </a:p>
          <a:p>
            <a:pPr marL="271457" lvl="0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Altura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73 cm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por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encima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del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carril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71457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Instalación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con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tornillos </a:t>
            </a:r>
            <a:r>
              <a:rPr lang="de-DE" dirty="0"/>
              <a:t>210 cm</a:t>
            </a:r>
          </a:p>
          <a:p>
            <a:pPr marL="271457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Hasta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15 dB de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amortiguación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71457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2,8 m a 3,3m de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distancia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del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centro</a:t>
            </a:r>
            <a:r>
              <a:rPr lang="de-DE" dirty="0">
                <a:solidFill>
                  <a:prstClr val="black"/>
                </a:solidFill>
                <a:latin typeface="Calibri" panose="020F0502020204030204" pitchFamily="34" charset="0"/>
              </a:rPr>
              <a:t> de la </a:t>
            </a:r>
            <a:r>
              <a:rPr lang="de-DE" dirty="0" err="1">
                <a:solidFill>
                  <a:prstClr val="black"/>
                </a:solidFill>
                <a:latin typeface="Calibri" panose="020F0502020204030204" pitchFamily="34" charset="0"/>
              </a:rPr>
              <a:t>vía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71457" indent="-271457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de-DE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tren en las vias de tren&#10;&#10;Descripción generada automáticamente">
            <a:extLst>
              <a:ext uri="{FF2B5EF4-FFF2-40B4-BE49-F238E27FC236}">
                <a16:creationId xmlns:a16="http://schemas.microsoft.com/office/drawing/2014/main" id="{6C36366B-7754-BBA7-CF03-80F366563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166255" y="1052945"/>
            <a:ext cx="11887200" cy="561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2EA91C91-78C9-7BE0-0318-2E0C696E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12" y="373746"/>
            <a:ext cx="11510175" cy="679199"/>
          </a:xfrm>
        </p:spPr>
        <p:txBody>
          <a:bodyPr/>
          <a:lstStyle/>
          <a:p>
            <a:pPr algn="r"/>
            <a:r>
              <a:rPr lang="en-US" dirty="0" err="1"/>
              <a:t>Pantalla</a:t>
            </a:r>
            <a:r>
              <a:rPr lang="en-US" dirty="0"/>
              <a:t> </a:t>
            </a:r>
            <a:r>
              <a:rPr lang="en-US" dirty="0" err="1"/>
              <a:t>acústica</a:t>
            </a:r>
            <a:r>
              <a:rPr lang="en-US" dirty="0"/>
              <a:t>  1250mm</a:t>
            </a:r>
          </a:p>
        </p:txBody>
      </p:sp>
    </p:spTree>
    <p:extLst>
      <p:ext uri="{BB962C8B-B14F-4D97-AF65-F5344CB8AC3E}">
        <p14:creationId xmlns:p14="http://schemas.microsoft.com/office/powerpoint/2010/main" val="22562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69" y="272507"/>
            <a:ext cx="11832359" cy="62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LA DURMIENTE DE POLÍMERO</a:t>
            </a:r>
          </a:p>
        </p:txBody>
      </p:sp>
    </p:spTree>
    <p:extLst>
      <p:ext uri="{BB962C8B-B14F-4D97-AF65-F5344CB8AC3E}">
        <p14:creationId xmlns:p14="http://schemas.microsoft.com/office/powerpoint/2010/main" val="5329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Bildplatzhalter 1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Bildplatzhalter 1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8383470" y="2050181"/>
            <a:ext cx="3243848" cy="764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4533534" y="2024375"/>
            <a:ext cx="3192090" cy="764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666938" y="2050181"/>
            <a:ext cx="3289045" cy="764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PUENTE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DESVÍO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VÍA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60000" y="604451"/>
            <a:ext cx="11510175" cy="789784"/>
          </a:xfrm>
        </p:spPr>
        <p:txBody>
          <a:bodyPr/>
          <a:lstStyle/>
          <a:p>
            <a:r>
              <a:rPr lang="de-DE" dirty="0"/>
              <a:t>Las </a:t>
            </a:r>
            <a:r>
              <a:rPr lang="de-DE" dirty="0" err="1"/>
              <a:t>durmientes</a:t>
            </a:r>
            <a:r>
              <a:rPr lang="de-DE" dirty="0"/>
              <a:t> de </a:t>
            </a:r>
            <a:r>
              <a:rPr lang="de-DE" dirty="0" err="1"/>
              <a:t>polímero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385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idx="4294967295"/>
          </p:nvPr>
        </p:nvSpPr>
        <p:spPr>
          <a:xfrm>
            <a:off x="457200" y="634380"/>
            <a:ext cx="8435280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123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MATERIAL</a:t>
            </a:r>
            <a:endParaRPr lang="de-DE" sz="5333" dirty="0"/>
          </a:p>
        </p:txBody>
      </p:sp>
      <p:pic>
        <p:nvPicPr>
          <p:cNvPr id="8" name="Grafik 7" descr="Ein Bild, das Schwarzweiß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B4EB0BCB-0A8B-B92C-21B4-79D786B39B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0256" y="3429000"/>
            <a:ext cx="4042224" cy="3744416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6A23B957-0F6A-1AEC-A17B-7153E9698C52}"/>
              </a:ext>
            </a:extLst>
          </p:cNvPr>
          <p:cNvSpPr txBox="1">
            <a:spLocks/>
          </p:cNvSpPr>
          <p:nvPr/>
        </p:nvSpPr>
        <p:spPr>
          <a:xfrm>
            <a:off x="221076" y="1485939"/>
            <a:ext cx="11250488" cy="37444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ES" sz="2400" dirty="0"/>
              <a:t>¬Durmientes de polímero con compuesto reciclado de poliolefina reforzado con fibra</a:t>
            </a:r>
            <a:br>
              <a:rPr lang="es-ES" sz="2400" dirty="0"/>
            </a:br>
            <a:r>
              <a:rPr lang="es-ES" sz="2400" dirty="0"/>
              <a:t>¬Permiten una economía circular</a:t>
            </a:r>
            <a:br>
              <a:rPr lang="es-ES" sz="2400" dirty="0"/>
            </a:br>
            <a:r>
              <a:rPr lang="es-ES" sz="2400" dirty="0"/>
              <a:t>¬Reciclaje de residuos operativos </a:t>
            </a:r>
            <a:r>
              <a:rPr lang="es-ES" sz="2400" b="1" dirty="0"/>
              <a:t>&gt; 100% reciclable</a:t>
            </a: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>¬ Producto con una excelente huella de carbono ya que no requieren materias primas de materiales fósiles</a:t>
            </a:r>
            <a:br>
              <a:rPr lang="es-ES" sz="2400" dirty="0"/>
            </a:br>
            <a:r>
              <a:rPr lang="es-ES" sz="2400" dirty="0"/>
              <a:t>¬Resistente a los productos químicos, rayos UV y al ozono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304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F8AFDA-0DAF-73F3-0D7C-684021489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2" y="651164"/>
            <a:ext cx="10875818" cy="6012873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75548" y="290945"/>
            <a:ext cx="11510175" cy="1325563"/>
          </a:xfrm>
        </p:spPr>
        <p:txBody>
          <a:bodyPr/>
          <a:lstStyle/>
          <a:p>
            <a:r>
              <a:rPr lang="de-DE" dirty="0"/>
              <a:t>LA DURMIENTE DE POLÍMERO </a:t>
            </a:r>
            <a:r>
              <a:rPr lang="de-DE" b="1" dirty="0">
                <a:solidFill>
                  <a:srgbClr val="80B70B"/>
                </a:solidFill>
                <a:latin typeface="+mn-lt"/>
              </a:rPr>
              <a:t>&gt; HECHOS </a:t>
            </a:r>
          </a:p>
        </p:txBody>
      </p:sp>
    </p:spTree>
    <p:extLst>
      <p:ext uri="{BB962C8B-B14F-4D97-AF65-F5344CB8AC3E}">
        <p14:creationId xmlns:p14="http://schemas.microsoft.com/office/powerpoint/2010/main" val="34398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5423925" y="103219"/>
            <a:ext cx="6480043" cy="2602805"/>
          </a:xfrm>
          <a:prstGeom prst="rect">
            <a:avLst/>
          </a:prstGeom>
        </p:spPr>
        <p:txBody>
          <a:bodyPr vert="horz" lIns="121883" tIns="60941" rIns="121883" bIns="60941" rtlCol="0">
            <a:noAutofit/>
          </a:bodyPr>
          <a:lstStyle>
            <a:lvl1pPr marL="0" indent="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5000" b="1" kern="1200" cap="sm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724" indent="-285663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4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15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76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38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99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61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22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6667" dirty="0">
              <a:solidFill>
                <a:srgbClr val="FF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-144693" y="5637245"/>
            <a:ext cx="12192000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123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2400" dirty="0">
                <a:solidFill>
                  <a:schemeClr val="bg1"/>
                </a:solidFill>
              </a:rPr>
              <a:t>Vers. 6.0</a:t>
            </a:r>
          </a:p>
        </p:txBody>
      </p:sp>
      <p:pic>
        <p:nvPicPr>
          <p:cNvPr id="8" name="Grafik 7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2A96E060-68C8-E0AC-9C34-2F750335DC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208" y="1412777"/>
            <a:ext cx="8671585" cy="15869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DAB0ECE-EB1E-4788-56A3-FC511344F979}"/>
              </a:ext>
            </a:extLst>
          </p:cNvPr>
          <p:cNvSpPr txBox="1">
            <a:spLocks/>
          </p:cNvSpPr>
          <p:nvPr/>
        </p:nvSpPr>
        <p:spPr>
          <a:xfrm>
            <a:off x="0" y="3151485"/>
            <a:ext cx="12192000" cy="1586900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914123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5333" dirty="0">
                <a:solidFill>
                  <a:schemeClr val="bg1"/>
                </a:solidFill>
              </a:rPr>
              <a:t>Nueva generación de durmientes </a:t>
            </a:r>
          </a:p>
          <a:p>
            <a:pPr algn="ctr"/>
            <a:r>
              <a:rPr lang="es-ES" sz="5333" dirty="0">
                <a:solidFill>
                  <a:schemeClr val="bg1"/>
                </a:solidFill>
              </a:rPr>
              <a:t>de polímero</a:t>
            </a:r>
            <a:endParaRPr lang="de-DE" sz="53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2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3D1225E-80C8-6E9F-90E5-D5F7C953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6" y="1075355"/>
            <a:ext cx="10099962" cy="545144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C9C8E45D-95AC-33DF-7878-08B391B942B8}"/>
              </a:ext>
            </a:extLst>
          </p:cNvPr>
          <p:cNvSpPr txBox="1">
            <a:spLocks/>
          </p:cNvSpPr>
          <p:nvPr/>
        </p:nvSpPr>
        <p:spPr>
          <a:xfrm>
            <a:off x="8179999" y="331202"/>
            <a:ext cx="7392821" cy="8640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123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333" dirty="0"/>
              <a:t>VENTAJAS</a:t>
            </a:r>
          </a:p>
          <a:p>
            <a:endParaRPr lang="de-DE" sz="5333" dirty="0"/>
          </a:p>
        </p:txBody>
      </p:sp>
      <p:pic>
        <p:nvPicPr>
          <p:cNvPr id="4" name="Grafik 3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041CE203-E525-7A54-3A2E-1E9EE3F88F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0" y="467183"/>
            <a:ext cx="3835135" cy="7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3084" y="2154238"/>
            <a:ext cx="3078162" cy="3992562"/>
          </a:xfrm>
        </p:spPr>
      </p:pic>
      <p:sp>
        <p:nvSpPr>
          <p:cNvPr id="4" name="Rechteck 18">
            <a:extLst>
              <a:ext uri="{FF2B5EF4-FFF2-40B4-BE49-F238E27FC236}">
                <a16:creationId xmlns:a16="http://schemas.microsoft.com/office/drawing/2014/main" id="{F7E219BF-105A-F21D-D902-06A70410A22E}"/>
              </a:ext>
            </a:extLst>
          </p:cNvPr>
          <p:cNvSpPr/>
          <p:nvPr/>
        </p:nvSpPr>
        <p:spPr>
          <a:xfrm>
            <a:off x="4557218" y="2050181"/>
            <a:ext cx="3136830" cy="764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D56EBB02-DCF8-1142-A931-7557D0B3FF1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8374" r="28374"/>
          <a:stretch/>
        </p:blipFill>
        <p:spPr/>
      </p:pic>
      <p:pic>
        <p:nvPicPr>
          <p:cNvPr id="16" name="Bildplatzhalter 1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Sistemas</a:t>
            </a:r>
            <a:r>
              <a:rPr lang="de-DE" dirty="0"/>
              <a:t> de </a:t>
            </a:r>
            <a:r>
              <a:rPr lang="de-DE" dirty="0" err="1"/>
              <a:t>cruce</a:t>
            </a:r>
            <a:r>
              <a:rPr lang="de-DE" dirty="0"/>
              <a:t> de </a:t>
            </a:r>
            <a:r>
              <a:rPr lang="de-DE" dirty="0" err="1"/>
              <a:t>paso</a:t>
            </a:r>
            <a:r>
              <a:rPr lang="de-DE" dirty="0"/>
              <a:t> a </a:t>
            </a:r>
            <a:r>
              <a:rPr lang="de-DE" dirty="0" err="1"/>
              <a:t>nivel</a:t>
            </a: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666938" y="2050181"/>
            <a:ext cx="3136830" cy="764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8383470" y="2050181"/>
            <a:ext cx="3225056" cy="764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Tráfico</a:t>
            </a:r>
            <a:r>
              <a:rPr lang="de-DE" dirty="0"/>
              <a:t> </a:t>
            </a:r>
            <a:r>
              <a:rPr lang="de-DE" dirty="0" err="1"/>
              <a:t>alto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8197702" y="2254593"/>
            <a:ext cx="3410823" cy="560388"/>
          </a:xfrm>
        </p:spPr>
        <p:txBody>
          <a:bodyPr/>
          <a:lstStyle/>
          <a:p>
            <a:r>
              <a:rPr lang="de-DE" sz="2900" dirty="0" err="1"/>
              <a:t>Peatonal</a:t>
            </a:r>
            <a:endParaRPr lang="de-DE" sz="2900" dirty="0"/>
          </a:p>
        </p:txBody>
      </p:sp>
      <p:sp>
        <p:nvSpPr>
          <p:cNvPr id="5" name="Rechteck 18">
            <a:extLst>
              <a:ext uri="{FF2B5EF4-FFF2-40B4-BE49-F238E27FC236}">
                <a16:creationId xmlns:a16="http://schemas.microsoft.com/office/drawing/2014/main" id="{11D09F05-CE67-97C8-1BD0-55F0A63066D0}"/>
              </a:ext>
            </a:extLst>
          </p:cNvPr>
          <p:cNvSpPr/>
          <p:nvPr/>
        </p:nvSpPr>
        <p:spPr>
          <a:xfrm>
            <a:off x="4706244" y="2123089"/>
            <a:ext cx="3013148" cy="71002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448489" y="2197907"/>
            <a:ext cx="3229072" cy="560388"/>
          </a:xfrm>
        </p:spPr>
        <p:txBody>
          <a:bodyPr/>
          <a:lstStyle/>
          <a:p>
            <a:r>
              <a:rPr lang="de-DE" dirty="0" err="1"/>
              <a:t>Tráfico</a:t>
            </a:r>
            <a:r>
              <a:rPr lang="de-DE" dirty="0"/>
              <a:t> medio</a:t>
            </a:r>
          </a:p>
        </p:txBody>
      </p:sp>
    </p:spTree>
    <p:extLst>
      <p:ext uri="{BB962C8B-B14F-4D97-AF65-F5344CB8AC3E}">
        <p14:creationId xmlns:p14="http://schemas.microsoft.com/office/powerpoint/2010/main" val="35476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>
            <a:spLocks/>
          </p:cNvSpPr>
          <p:nvPr/>
        </p:nvSpPr>
        <p:spPr>
          <a:xfrm>
            <a:off x="6480000" y="6300000"/>
            <a:ext cx="5376596" cy="305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4" indent="-285663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4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15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76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38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99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61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22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i="1" dirty="0" err="1"/>
              <a:t>Durmiente</a:t>
            </a:r>
            <a:r>
              <a:rPr lang="de-DE" sz="1600" i="1" dirty="0"/>
              <a:t> </a:t>
            </a:r>
            <a:r>
              <a:rPr lang="de-DE" sz="1600" i="1" dirty="0" err="1"/>
              <a:t>para</a:t>
            </a:r>
            <a:r>
              <a:rPr lang="de-DE" sz="1600" i="1" dirty="0"/>
              <a:t> </a:t>
            </a:r>
            <a:r>
              <a:rPr lang="de-DE" sz="1600" i="1" dirty="0" err="1"/>
              <a:t>desvío</a:t>
            </a:r>
            <a:r>
              <a:rPr lang="de-DE" sz="1600" i="1" dirty="0"/>
              <a:t> en </a:t>
            </a:r>
            <a:r>
              <a:rPr lang="de-DE" sz="1600" i="1" dirty="0" err="1"/>
              <a:t>Ferroviaria</a:t>
            </a:r>
            <a:r>
              <a:rPr lang="de-DE" sz="1600" i="1" dirty="0"/>
              <a:t> IT (2019)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294" y="385011"/>
            <a:ext cx="9961693" cy="56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0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72" y="836712"/>
            <a:ext cx="6912768" cy="518457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304" y="486148"/>
            <a:ext cx="4151355" cy="5535140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6480000" y="6300000"/>
            <a:ext cx="5376596" cy="305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4" indent="-285663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4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15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76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38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99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61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22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i="1" dirty="0"/>
              <a:t>Hamburg Port Authority  </a:t>
            </a:r>
            <a:r>
              <a:rPr lang="de-DE" sz="1600" i="1" dirty="0" err="1"/>
              <a:t>Alemania</a:t>
            </a:r>
            <a:r>
              <a:rPr lang="de-DE" sz="1600" i="1" dirty="0"/>
              <a:t>(2017)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2244224" y="6300000"/>
            <a:ext cx="5376596" cy="305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24" indent="-285663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4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15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76" indent="-228530" algn="l" defTabSz="914123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¬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38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99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61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22" indent="-228530" algn="l" defTabSz="9141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i="1" dirty="0"/>
              <a:t>Hamburger Hochbahn </a:t>
            </a:r>
            <a:r>
              <a:rPr lang="de-DE" sz="1600" i="1" dirty="0" err="1"/>
              <a:t>Alemanania</a:t>
            </a:r>
            <a:r>
              <a:rPr lang="de-DE" sz="1600" i="1" dirty="0"/>
              <a:t> (2018)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34" y="486148"/>
            <a:ext cx="7380185" cy="553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39349" y="2852936"/>
            <a:ext cx="11952651" cy="2975669"/>
          </a:xfrm>
        </p:spPr>
        <p:txBody>
          <a:bodyPr/>
          <a:lstStyle/>
          <a:p>
            <a:pPr marL="0" indent="0">
              <a:buNone/>
            </a:pPr>
            <a:r>
              <a:rPr lang="de-DE" sz="10666" cap="none" dirty="0"/>
              <a:t>GRACIAS POR SU ATENCIÓN</a:t>
            </a:r>
            <a:endParaRPr lang="de-DE" sz="8000" cap="none" dirty="0"/>
          </a:p>
        </p:txBody>
      </p:sp>
    </p:spTree>
    <p:extLst>
      <p:ext uri="{BB962C8B-B14F-4D97-AF65-F5344CB8AC3E}">
        <p14:creationId xmlns:p14="http://schemas.microsoft.com/office/powerpoint/2010/main" val="32078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55" y="3949253"/>
            <a:ext cx="7021031" cy="2684076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idx="10"/>
          </p:nvPr>
        </p:nvSpPr>
        <p:spPr>
          <a:xfrm>
            <a:off x="321825" y="1418052"/>
            <a:ext cx="11510175" cy="4021896"/>
          </a:xfrm>
        </p:spPr>
        <p:txBody>
          <a:bodyPr/>
          <a:lstStyle/>
          <a:p>
            <a:r>
              <a:rPr lang="es-ES" b="1" dirty="0"/>
              <a:t>STRAIL® </a:t>
            </a:r>
            <a:r>
              <a:rPr lang="es-ES" dirty="0"/>
              <a:t>es un sistema de cruce de paso a nivel muy duradero para para tráfico pesado adecuado para carreteras transitadas.</a:t>
            </a:r>
          </a:p>
          <a:p>
            <a:r>
              <a:rPr lang="es-ES" dirty="0"/>
              <a:t>Instalación y desinstalación rápida ( tareas de mantenimiento y bateo)</a:t>
            </a:r>
          </a:p>
          <a:p>
            <a:r>
              <a:rPr lang="es-ES" dirty="0"/>
              <a:t>La superficie piramidal con corindón vulcanizado asegura la resistencia al deslizamiento</a:t>
            </a:r>
          </a:p>
          <a:p>
            <a:r>
              <a:rPr lang="es-ES" dirty="0"/>
              <a:t>Adecuado para todos los tipos de carril y durmientes </a:t>
            </a:r>
          </a:p>
          <a:p>
            <a:r>
              <a:rPr lang="es-ES" dirty="0"/>
              <a:t>Sistema reforzado con fibra para soportar cargas de tráfico cada vez mayores</a:t>
            </a:r>
          </a:p>
          <a:p>
            <a:r>
              <a:rPr lang="es-ES" dirty="0"/>
              <a:t>Vida útil larga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STRAIL – </a:t>
            </a:r>
            <a:r>
              <a:rPr lang="de-DE" dirty="0" err="1"/>
              <a:t>el</a:t>
            </a:r>
            <a:r>
              <a:rPr lang="de-DE" dirty="0"/>
              <a:t> </a:t>
            </a:r>
            <a:r>
              <a:rPr lang="de-DE" dirty="0" err="1"/>
              <a:t>sistema</a:t>
            </a:r>
            <a:r>
              <a:rPr lang="de-DE" dirty="0"/>
              <a:t> premium</a:t>
            </a:r>
          </a:p>
        </p:txBody>
      </p:sp>
    </p:spTree>
    <p:extLst>
      <p:ext uri="{BB962C8B-B14F-4D97-AF65-F5344CB8AC3E}">
        <p14:creationId xmlns:p14="http://schemas.microsoft.com/office/powerpoint/2010/main" val="222736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ABAD8B-6B94-44CD-3455-DC17C2CC0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" b="23730"/>
          <a:stretch/>
        </p:blipFill>
        <p:spPr>
          <a:xfrm>
            <a:off x="0" y="141522"/>
            <a:ext cx="12188952" cy="671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F55B8C4-FDE4-F24F-9A9C-7FC6A9E0F59B}"/>
              </a:ext>
            </a:extLst>
          </p:cNvPr>
          <p:cNvSpPr/>
          <p:nvPr/>
        </p:nvSpPr>
        <p:spPr>
          <a:xfrm>
            <a:off x="0" y="5799206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STRAIL</a:t>
            </a:r>
          </a:p>
        </p:txBody>
      </p:sp>
    </p:spTree>
    <p:extLst>
      <p:ext uri="{BB962C8B-B14F-4D97-AF65-F5344CB8AC3E}">
        <p14:creationId xmlns:p14="http://schemas.microsoft.com/office/powerpoint/2010/main" val="17637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8DB3574-ABBC-4F4A-2709-8296A7F9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590"/>
            <a:ext cx="12192000" cy="626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372EE0E-851F-F38C-171D-D1552E6EB0C0}"/>
              </a:ext>
            </a:extLst>
          </p:cNvPr>
          <p:cNvSpPr/>
          <p:nvPr/>
        </p:nvSpPr>
        <p:spPr>
          <a:xfrm>
            <a:off x="0" y="5797924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STRAIL</a:t>
            </a:r>
          </a:p>
        </p:txBody>
      </p:sp>
    </p:spTree>
    <p:extLst>
      <p:ext uri="{BB962C8B-B14F-4D97-AF65-F5344CB8AC3E}">
        <p14:creationId xmlns:p14="http://schemas.microsoft.com/office/powerpoint/2010/main" val="189651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982"/>
            <a:ext cx="12192000" cy="664702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C2E3B2C-772E-5A46-D99D-D6521DE7C9B2}"/>
              </a:ext>
            </a:extLst>
          </p:cNvPr>
          <p:cNvSpPr/>
          <p:nvPr/>
        </p:nvSpPr>
        <p:spPr>
          <a:xfrm>
            <a:off x="0" y="5797924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STRAIL</a:t>
            </a:r>
          </a:p>
        </p:txBody>
      </p:sp>
    </p:spTree>
    <p:extLst>
      <p:ext uri="{BB962C8B-B14F-4D97-AF65-F5344CB8AC3E}">
        <p14:creationId xmlns:p14="http://schemas.microsoft.com/office/powerpoint/2010/main" val="2076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tren en las vias de tren&#10;&#10;Descripción generada automáticamente">
            <a:extLst>
              <a:ext uri="{FF2B5EF4-FFF2-40B4-BE49-F238E27FC236}">
                <a16:creationId xmlns:a16="http://schemas.microsoft.com/office/drawing/2014/main" id="{61467F2C-0D3F-6E8A-2CF9-330CBFE31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124689"/>
            <a:ext cx="11970328" cy="673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75DF9D0-13B2-17FD-066B-8C701EAD8872}"/>
              </a:ext>
            </a:extLst>
          </p:cNvPr>
          <p:cNvSpPr/>
          <p:nvPr/>
        </p:nvSpPr>
        <p:spPr>
          <a:xfrm>
            <a:off x="0" y="5799206"/>
            <a:ext cx="12192000" cy="105879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SISTEMA STRAIL</a:t>
            </a:r>
          </a:p>
        </p:txBody>
      </p:sp>
    </p:spTree>
    <p:extLst>
      <p:ext uri="{BB962C8B-B14F-4D97-AF65-F5344CB8AC3E}">
        <p14:creationId xmlns:p14="http://schemas.microsoft.com/office/powerpoint/2010/main" val="7374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llgeme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AI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yout STRAILast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TRAILway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675</Words>
  <Application>Microsoft Office PowerPoint</Application>
  <PresentationFormat>Panorámica</PresentationFormat>
  <Paragraphs>141</Paragraphs>
  <Slides>42</Slides>
  <Notes>24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42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FagoPro-Bold</vt:lpstr>
      <vt:lpstr>MetaPro-Light</vt:lpstr>
      <vt:lpstr>Verdana</vt:lpstr>
      <vt:lpstr>Wingdings</vt:lpstr>
      <vt:lpstr>Allgemein</vt:lpstr>
      <vt:lpstr>STRAIL</vt:lpstr>
      <vt:lpstr>Layout STRAILastic</vt:lpstr>
      <vt:lpstr>STRAILway Layout</vt:lpstr>
      <vt:lpstr>KRAIBURG STRAIL – partner of railways</vt:lpstr>
      <vt:lpstr>Presentación de PowerPoint</vt:lpstr>
      <vt:lpstr>STRAIL</vt:lpstr>
      <vt:lpstr>Sistemas de cruce de paso a nivel</vt:lpstr>
      <vt:lpstr>STRAIL – el sistema premium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veloSTRAIL</vt:lpstr>
      <vt:lpstr>veloSTRAIL – Elimina el hueco del carril</vt:lpstr>
      <vt:lpstr>Presentación de PowerPoint</vt:lpstr>
      <vt:lpstr>Presentación de PowerPoint</vt:lpstr>
      <vt:lpstr>Presentación de PowerPoint</vt:lpstr>
      <vt:lpstr>Presentación de PowerPoint</vt:lpstr>
      <vt:lpstr>Sistemas de atenuación  de ruido</vt:lpstr>
      <vt:lpstr>Pantallas acústicas</vt:lpstr>
      <vt:lpstr>STRAILastic_mSW</vt:lpstr>
      <vt:lpstr>Presentación de PowerPoint</vt:lpstr>
      <vt:lpstr>La mini pantalla de protección </vt:lpstr>
      <vt:lpstr>Presentación de PowerPoint</vt:lpstr>
      <vt:lpstr>Simulación</vt:lpstr>
      <vt:lpstr>Presentación de PowerPoint</vt:lpstr>
      <vt:lpstr>La diferencia con otras pantallas</vt:lpstr>
      <vt:lpstr>STRAILastic_mSW 730</vt:lpstr>
      <vt:lpstr>sound protection wall </vt:lpstr>
      <vt:lpstr>Pantalla acústica  1250mm</vt:lpstr>
      <vt:lpstr>Presentación de PowerPoint</vt:lpstr>
      <vt:lpstr>LA DURMIENTE DE POLÍMERO</vt:lpstr>
      <vt:lpstr>Las durmientes de polímero</vt:lpstr>
      <vt:lpstr>MATERIAL</vt:lpstr>
      <vt:lpstr>LA DURMIENTE DE POLÍMERO &gt; HECHOS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KRAIBURG STRAIL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Maurer, Michaela</dc:creator>
  <cp:lastModifiedBy>Rodrigo Fuentes</cp:lastModifiedBy>
  <cp:revision>173</cp:revision>
  <cp:lastPrinted>2024-06-05T11:37:43Z</cp:lastPrinted>
  <dcterms:created xsi:type="dcterms:W3CDTF">2020-01-22T13:12:10Z</dcterms:created>
  <dcterms:modified xsi:type="dcterms:W3CDTF">2024-12-16T13:22:06Z</dcterms:modified>
</cp:coreProperties>
</file>